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9" r:id="rId1"/>
  </p:sldMasterIdLst>
  <p:notesMasterIdLst>
    <p:notesMasterId r:id="rId31"/>
  </p:notesMasterIdLst>
  <p:handoutMasterIdLst>
    <p:handoutMasterId r:id="rId32"/>
  </p:handoutMasterIdLst>
  <p:sldIdLst>
    <p:sldId id="331" r:id="rId2"/>
    <p:sldId id="374" r:id="rId3"/>
    <p:sldId id="356" r:id="rId4"/>
    <p:sldId id="354" r:id="rId5"/>
    <p:sldId id="365" r:id="rId6"/>
    <p:sldId id="358" r:id="rId7"/>
    <p:sldId id="332" r:id="rId8"/>
    <p:sldId id="372" r:id="rId9"/>
    <p:sldId id="375" r:id="rId10"/>
    <p:sldId id="376" r:id="rId11"/>
    <p:sldId id="359" r:id="rId12"/>
    <p:sldId id="383" r:id="rId13"/>
    <p:sldId id="382" r:id="rId14"/>
    <p:sldId id="377" r:id="rId15"/>
    <p:sldId id="378" r:id="rId16"/>
    <p:sldId id="379" r:id="rId17"/>
    <p:sldId id="380" r:id="rId18"/>
    <p:sldId id="366" r:id="rId19"/>
    <p:sldId id="367" r:id="rId20"/>
    <p:sldId id="368" r:id="rId21"/>
    <p:sldId id="385" r:id="rId22"/>
    <p:sldId id="384" r:id="rId23"/>
    <p:sldId id="387" r:id="rId24"/>
    <p:sldId id="381" r:id="rId25"/>
    <p:sldId id="388" r:id="rId26"/>
    <p:sldId id="390" r:id="rId27"/>
    <p:sldId id="391" r:id="rId28"/>
    <p:sldId id="389" r:id="rId29"/>
    <p:sldId id="361"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FF"/>
    <a:srgbClr val="FF3300"/>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autoAdjust="0"/>
    <p:restoredTop sz="83087" autoAdjust="0"/>
  </p:normalViewPr>
  <p:slideViewPr>
    <p:cSldViewPr>
      <p:cViewPr varScale="1">
        <p:scale>
          <a:sx n="74" d="100"/>
          <a:sy n="74" d="100"/>
        </p:scale>
        <p:origin x="1706" y="2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8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1858"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s-PE" altLang="es-ES"/>
          </a:p>
        </p:txBody>
      </p:sp>
      <p:sp>
        <p:nvSpPr>
          <p:cNvPr id="121859"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s-PE" altLang="es-ES"/>
          </a:p>
        </p:txBody>
      </p:sp>
      <p:sp>
        <p:nvSpPr>
          <p:cNvPr id="121860"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s-PE" altLang="es-ES"/>
          </a:p>
        </p:txBody>
      </p:sp>
      <p:sp>
        <p:nvSpPr>
          <p:cNvPr id="121861"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DEE373FF-FAD5-4F29-A19A-20F2EBC3BFA7}" type="slidenum">
              <a:rPr lang="es-PE" altLang="es-ES"/>
              <a:pPr/>
              <a:t>‹Nº›</a:t>
            </a:fld>
            <a:endParaRPr lang="es-PE" altLang="es-ES"/>
          </a:p>
        </p:txBody>
      </p:sp>
    </p:spTree>
    <p:extLst>
      <p:ext uri="{BB962C8B-B14F-4D97-AF65-F5344CB8AC3E}">
        <p14:creationId xmlns:p14="http://schemas.microsoft.com/office/powerpoint/2010/main" val="414321370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946"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es-ES"/>
          </a:p>
        </p:txBody>
      </p:sp>
      <p:sp>
        <p:nvSpPr>
          <p:cNvPr id="82947"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es-ES"/>
          </a:p>
        </p:txBody>
      </p:sp>
      <p:sp>
        <p:nvSpPr>
          <p:cNvPr id="8294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82949"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s-ES"/>
              <a:t>Haga clic para modificar el estilo de texto del patrón</a:t>
            </a:r>
          </a:p>
          <a:p>
            <a:pPr lvl="1"/>
            <a:r>
              <a:rPr lang="en-US" altLang="es-ES"/>
              <a:t>Segundo nivel</a:t>
            </a:r>
          </a:p>
          <a:p>
            <a:pPr lvl="2"/>
            <a:r>
              <a:rPr lang="en-US" altLang="es-ES"/>
              <a:t>Tercer nivel</a:t>
            </a:r>
          </a:p>
          <a:p>
            <a:pPr lvl="3"/>
            <a:r>
              <a:rPr lang="en-US" altLang="es-ES"/>
              <a:t>Cuarto nivel</a:t>
            </a:r>
          </a:p>
          <a:p>
            <a:pPr lvl="4"/>
            <a:r>
              <a:rPr lang="en-US" altLang="es-ES"/>
              <a:t>Quinto nivel</a:t>
            </a:r>
          </a:p>
        </p:txBody>
      </p:sp>
      <p:sp>
        <p:nvSpPr>
          <p:cNvPr id="82950"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es-ES"/>
          </a:p>
        </p:txBody>
      </p:sp>
      <p:sp>
        <p:nvSpPr>
          <p:cNvPr id="82951"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8A387E57-E856-49DD-88DC-BB787BD2D37B}" type="slidenum">
              <a:rPr lang="en-US" altLang="es-ES"/>
              <a:pPr/>
              <a:t>‹Nº›</a:t>
            </a:fld>
            <a:endParaRPr lang="en-US" altLang="es-ES"/>
          </a:p>
        </p:txBody>
      </p:sp>
    </p:spTree>
    <p:extLst>
      <p:ext uri="{BB962C8B-B14F-4D97-AF65-F5344CB8AC3E}">
        <p14:creationId xmlns:p14="http://schemas.microsoft.com/office/powerpoint/2010/main" val="256017902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sz="1200" b="0" i="0" kern="1200" dirty="0">
                <a:solidFill>
                  <a:schemeClr val="tx1"/>
                </a:solidFill>
                <a:effectLst/>
                <a:latin typeface="Arial" panose="020B0604020202020204" pitchFamily="34" charset="0"/>
                <a:ea typeface="+mn-ea"/>
                <a:cs typeface="+mn-cs"/>
              </a:rPr>
              <a:t>"Muchas gracias. Esta es una situación bastante extraña que me encuentro. Espero que simpaticen</a:t>
            </a:r>
            <a:r>
              <a:rPr lang="es-ES" sz="1200" b="0" i="0" kern="1200" baseline="0" dirty="0">
                <a:solidFill>
                  <a:schemeClr val="tx1"/>
                </a:solidFill>
                <a:effectLst/>
                <a:latin typeface="Arial" panose="020B0604020202020204" pitchFamily="34" charset="0"/>
                <a:ea typeface="+mn-ea"/>
                <a:cs typeface="+mn-cs"/>
              </a:rPr>
              <a:t> </a:t>
            </a:r>
            <a:r>
              <a:rPr lang="es-ES" sz="1200" b="0" i="0" kern="1200" dirty="0">
                <a:solidFill>
                  <a:schemeClr val="tx1"/>
                </a:solidFill>
                <a:effectLst/>
                <a:latin typeface="Arial" panose="020B0604020202020204" pitchFamily="34" charset="0"/>
                <a:ea typeface="+mn-ea"/>
                <a:cs typeface="+mn-cs"/>
              </a:rPr>
              <a:t>conmigo. Estoy frente a una sala llena de gente, un campo de fútbol entero lleno de gente. No sé casi nada sobre lo que todos ustedes hacen </a:t>
            </a:r>
            <a:r>
              <a:rPr lang="es-ES" sz="1200" b="0" i="0" kern="1200" dirty="0" err="1">
                <a:solidFill>
                  <a:schemeClr val="tx1"/>
                </a:solidFill>
                <a:effectLst/>
                <a:latin typeface="Arial" panose="020B0604020202020204" pitchFamily="34" charset="0"/>
                <a:ea typeface="+mn-ea"/>
                <a:cs typeface="+mn-cs"/>
              </a:rPr>
              <a:t>alli</a:t>
            </a:r>
            <a:r>
              <a:rPr lang="es-ES" sz="1200" b="0" i="0" kern="1200" dirty="0">
                <a:solidFill>
                  <a:schemeClr val="tx1"/>
                </a:solidFill>
                <a:effectLst/>
                <a:latin typeface="Arial" panose="020B0604020202020204" pitchFamily="34" charset="0"/>
                <a:ea typeface="+mn-ea"/>
                <a:cs typeface="+mn-cs"/>
              </a:rPr>
              <a:t>-. Por favor, sean amables conmigo.</a:t>
            </a:r>
          </a:p>
          <a:p>
            <a:r>
              <a:rPr lang="es-ES" sz="1200" b="0" i="0" kern="1200" dirty="0">
                <a:solidFill>
                  <a:schemeClr val="tx1"/>
                </a:solidFill>
                <a:effectLst/>
                <a:latin typeface="Arial" panose="020B0604020202020204" pitchFamily="34" charset="0"/>
                <a:ea typeface="+mn-ea"/>
                <a:cs typeface="+mn-cs"/>
              </a:rPr>
              <a:t>Mi asociación con usted - si puedo llamarlo así - comenzó, oh que debe haber sido hace dos o tres años. Empecé a recibir llamadas de los informáticos. Entonces alguien, un científico de la computación, me llamó y me dijo que había un grupo de personas aquí en </a:t>
            </a:r>
            <a:r>
              <a:rPr lang="es-ES" sz="1200" b="0" i="0" kern="1200" dirty="0" err="1">
                <a:solidFill>
                  <a:schemeClr val="tx1"/>
                </a:solidFill>
                <a:effectLst/>
                <a:latin typeface="Arial" panose="020B0604020202020204" pitchFamily="34" charset="0"/>
                <a:ea typeface="+mn-ea"/>
                <a:cs typeface="+mn-cs"/>
              </a:rPr>
              <a:t>Silicon</a:t>
            </a:r>
            <a:r>
              <a:rPr lang="es-ES" sz="1200" b="0" i="0" kern="1200" dirty="0">
                <a:solidFill>
                  <a:schemeClr val="tx1"/>
                </a:solidFill>
                <a:effectLst/>
                <a:latin typeface="Arial" panose="020B0604020202020204" pitchFamily="34" charset="0"/>
                <a:ea typeface="+mn-ea"/>
                <a:cs typeface="+mn-cs"/>
              </a:rPr>
              <a:t> Valley que pagarían $ 3000 a cenar conmigo. Pensé - ¿qué es esto? Me tomó un tiempo para averiguar. Yo realmente no entiendo lo que había estado sucediendo, y que mi trabajo había sido de alguna manera útil con la informática. Sólo ahora estoy empezando a entender un poco más de lo que está haciendo en su campo y la forma en que se trata, en parte, de algunas de las cosas que he hecho.</a:t>
            </a:r>
          </a:p>
          <a:p>
            <a:r>
              <a:rPr lang="es-ES" sz="1200" b="0" i="0" kern="1200" dirty="0">
                <a:solidFill>
                  <a:schemeClr val="tx1"/>
                </a:solidFill>
                <a:effectLst/>
                <a:latin typeface="Arial" panose="020B0604020202020204" pitchFamily="34" charset="0"/>
                <a:ea typeface="+mn-ea"/>
                <a:cs typeface="+mn-cs"/>
              </a:rPr>
              <a:t>Cuando me enfrenté a la pregunta de dirigirme a ustedes, me pregunté qué diablos debo hablar. Y, antes, hace unos meses me enfrenté a una cosa similar cuando me pidieron que escribiera una introducción al libro de Richard Gabriel ( </a:t>
            </a:r>
            <a:r>
              <a:rPr lang="es-ES" sz="1200" b="0" i="1" kern="1200" dirty="0">
                <a:solidFill>
                  <a:schemeClr val="tx1"/>
                </a:solidFill>
                <a:effectLst/>
                <a:latin typeface="Arial" panose="020B0604020202020204" pitchFamily="34" charset="0"/>
                <a:ea typeface="+mn-ea"/>
                <a:cs typeface="+mn-cs"/>
              </a:rPr>
              <a:t>Modelos de Software</a:t>
            </a:r>
            <a:r>
              <a:rPr lang="es-ES" sz="1200" b="0" i="0" kern="1200" dirty="0">
                <a:solidFill>
                  <a:schemeClr val="tx1"/>
                </a:solidFill>
                <a:effectLst/>
                <a:latin typeface="Arial" panose="020B0604020202020204" pitchFamily="34" charset="0"/>
                <a:ea typeface="+mn-ea"/>
                <a:cs typeface="+mn-cs"/>
              </a:rPr>
              <a:t> ) y de nuevo la pregunta para mí fue lo que en el mundo debería escribir? ¿Qué hay de que yo podría decir que sería de interés? Y, porque, en cierto modo, yo empecé en los ordenadores hace muchos años a finales de los años 50, esta pregunta se hizo muy fascinante para mí y muy absorbente. Pero aún así, no me dieron mucho para seguir adelante. Tome </a:t>
            </a:r>
            <a:r>
              <a:rPr lang="es-ES" sz="1200" b="0" i="0" kern="1200" dirty="0" err="1">
                <a:solidFill>
                  <a:schemeClr val="tx1"/>
                </a:solidFill>
                <a:effectLst/>
                <a:latin typeface="Arial" panose="020B0604020202020204" pitchFamily="34" charset="0"/>
                <a:ea typeface="+mn-ea"/>
                <a:cs typeface="+mn-cs"/>
              </a:rPr>
              <a:t>Jim</a:t>
            </a:r>
            <a:r>
              <a:rPr lang="es-ES" sz="1200" b="0" i="0" kern="1200" dirty="0">
                <a:solidFill>
                  <a:schemeClr val="tx1"/>
                </a:solidFill>
                <a:effectLst/>
                <a:latin typeface="Arial" panose="020B0604020202020204" pitchFamily="34" charset="0"/>
                <a:ea typeface="+mn-ea"/>
                <a:cs typeface="+mn-cs"/>
              </a:rPr>
              <a:t> por ejemplo. Cuando me invitó, fue muy amable y me dijo que a él - mira, ¿qué quieres que yo hable de y así sucesivamente. Él dijo: "Oh eso no importa. Sólo hablar de cualquier cosa. Porque es usted, y debido a la historia de este problema con el chorro, la gente encontrará interesante. Aún así, yo pensé, ¿Qué debo hablar realmente?</a:t>
            </a:r>
          </a:p>
          <a:p>
            <a:r>
              <a:rPr lang="es-ES" sz="1200" b="0" i="0" kern="1200" dirty="0">
                <a:solidFill>
                  <a:schemeClr val="tx1"/>
                </a:solidFill>
                <a:effectLst/>
                <a:latin typeface="Arial" panose="020B0604020202020204" pitchFamily="34" charset="0"/>
                <a:ea typeface="+mn-ea"/>
                <a:cs typeface="+mn-cs"/>
              </a:rPr>
              <a:t>¿Cuál es la conexión entre lo que estoy haciendo en el campo de la arquitectura y lo que está haciendo en ciencias de la computación y tratando de hacer en el nuevo campo de diseño de software? Esa es la pregunta que debo hablar. ¿Qué voy a hacer, en el tiempo que tengo aquí, es para decirte que mis pensamientos se fueron como que entramos por la invención del concepto de patrón, y donde he ido desde entonces. Además, voy a llegar a una conclusión que puede sorprender. Como me he estado preparando para este discurso durante los últimos meses. Acabé con algo que puede asustar a usted, y usted puede encontrar bastante extraño. </a:t>
            </a:r>
            <a:endParaRPr lang="es-ES" dirty="0"/>
          </a:p>
        </p:txBody>
      </p:sp>
      <p:sp>
        <p:nvSpPr>
          <p:cNvPr id="4" name="Marcador de número de diapositiva 3"/>
          <p:cNvSpPr>
            <a:spLocks noGrp="1"/>
          </p:cNvSpPr>
          <p:nvPr>
            <p:ph type="sldNum" sz="quarter" idx="10"/>
          </p:nvPr>
        </p:nvSpPr>
        <p:spPr/>
        <p:txBody>
          <a:bodyPr/>
          <a:lstStyle/>
          <a:p>
            <a:fld id="{8A387E57-E856-49DD-88DC-BB787BD2D37B}" type="slidenum">
              <a:rPr lang="en-US" altLang="es-ES" smtClean="0"/>
              <a:pPr/>
              <a:t>5</a:t>
            </a:fld>
            <a:endParaRPr lang="en-US" altLang="es-ES"/>
          </a:p>
        </p:txBody>
      </p:sp>
    </p:spTree>
    <p:extLst>
      <p:ext uri="{BB962C8B-B14F-4D97-AF65-F5344CB8AC3E}">
        <p14:creationId xmlns:p14="http://schemas.microsoft.com/office/powerpoint/2010/main" val="4161952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Ref idx="1001">
        <a:schemeClr val="bg1"/>
      </p:bgRef>
    </p:bg>
    <p:spTree>
      <p:nvGrpSpPr>
        <p:cNvPr id="1" name=""/>
        <p:cNvGrpSpPr/>
        <p:nvPr/>
      </p:nvGrpSpPr>
      <p:grpSpPr>
        <a:xfrm>
          <a:off x="0" y="0"/>
          <a:ext cx="0" cy="0"/>
          <a:chOff x="0" y="0"/>
          <a:chExt cx="0" cy="0"/>
        </a:xfrm>
      </p:grpSpPr>
      <p:grpSp>
        <p:nvGrpSpPr>
          <p:cNvPr id="451" name="Group 450"/>
          <p:cNvGrpSpPr/>
          <p:nvPr/>
        </p:nvGrpSpPr>
        <p:grpSpPr>
          <a:xfrm>
            <a:off x="0" y="0"/>
            <a:ext cx="9555163" cy="6853238"/>
            <a:chOff x="1524000" y="0"/>
            <a:chExt cx="9555163" cy="6853238"/>
          </a:xfrm>
        </p:grpSpPr>
        <p:sp>
          <p:nvSpPr>
            <p:cNvPr id="452"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3"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4"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5"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6"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7"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8"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9"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0"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1"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62"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3"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4"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5"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6"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7"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 name="Group 6"/>
          <p:cNvGrpSpPr/>
          <p:nvPr/>
        </p:nvGrpSpPr>
        <p:grpSpPr>
          <a:xfrm>
            <a:off x="1283114" y="1168329"/>
            <a:ext cx="6586124" cy="4537816"/>
            <a:chOff x="1283114" y="1168329"/>
            <a:chExt cx="6586124" cy="4537816"/>
          </a:xfrm>
        </p:grpSpPr>
        <p:sp>
          <p:nvSpPr>
            <p:cNvPr id="39" name="Rectangle 38"/>
            <p:cNvSpPr/>
            <p:nvPr/>
          </p:nvSpPr>
          <p:spPr>
            <a:xfrm>
              <a:off x="1283114" y="1168329"/>
              <a:ext cx="6586124"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283114" y="1973001"/>
              <a:ext cx="6586124" cy="338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1" name="Isosceles Triangle 39"/>
            <p:cNvSpPr/>
            <p:nvPr/>
          </p:nvSpPr>
          <p:spPr>
            <a:xfrm rot="10800000">
              <a:off x="4362524" y="5355082"/>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359091" y="2055278"/>
            <a:ext cx="6428445" cy="1810636"/>
          </a:xfrm>
        </p:spPr>
        <p:txBody>
          <a:bodyPr bIns="0" anchor="b">
            <a:normAutofit/>
          </a:bodyPr>
          <a:lstStyle>
            <a:lvl1pPr algn="ctr">
              <a:lnSpc>
                <a:spcPct val="80000"/>
              </a:lnSpc>
              <a:defRPr sz="4800" spc="-113">
                <a:solidFill>
                  <a:srgbClr val="FFFE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359091" y="3941492"/>
            <a:ext cx="6428445" cy="1334120"/>
          </a:xfrm>
        </p:spPr>
        <p:txBody>
          <a:bodyPr tIns="0">
            <a:normAutofit/>
          </a:bodyPr>
          <a:lstStyle>
            <a:lvl1pPr marL="0" indent="0" algn="ctr">
              <a:lnSpc>
                <a:spcPct val="100000"/>
              </a:lnSpc>
              <a:buNone/>
              <a:defRPr sz="1800" b="0">
                <a:solidFill>
                  <a:srgbClr val="FFFEFF"/>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a:xfrm>
            <a:off x="640080" y="320040"/>
            <a:ext cx="2743200" cy="320040"/>
          </a:xfrm>
        </p:spPr>
        <p:txBody>
          <a:bodyPr vert="horz" lIns="91440" tIns="45720" rIns="91440" bIns="45720" rtlCol="0" anchor="ctr"/>
          <a:lstStyle>
            <a:lvl1pPr>
              <a:defRPr lang="en-US"/>
            </a:lvl1pPr>
          </a:lstStyle>
          <a:p>
            <a:endParaRPr lang="es-PE" altLang="en-US"/>
          </a:p>
        </p:txBody>
      </p:sp>
      <p:sp>
        <p:nvSpPr>
          <p:cNvPr id="5" name="Footer Placeholder 4"/>
          <p:cNvSpPr>
            <a:spLocks noGrp="1"/>
          </p:cNvSpPr>
          <p:nvPr>
            <p:ph type="ftr" sz="quarter" idx="11"/>
          </p:nvPr>
        </p:nvSpPr>
        <p:spPr>
          <a:xfrm>
            <a:off x="640080" y="6227064"/>
            <a:ext cx="7854696" cy="320040"/>
          </a:xfrm>
        </p:spPr>
        <p:txBody>
          <a:bodyPr/>
          <a:lstStyle>
            <a:lvl1pPr algn="ctr">
              <a:defRPr/>
            </a:lvl1pPr>
          </a:lstStyle>
          <a:p>
            <a:endParaRPr lang="es-PE" altLang="en-US"/>
          </a:p>
        </p:txBody>
      </p:sp>
      <p:sp>
        <p:nvSpPr>
          <p:cNvPr id="6" name="Slide Number Placeholder 5"/>
          <p:cNvSpPr>
            <a:spLocks noGrp="1"/>
          </p:cNvSpPr>
          <p:nvPr>
            <p:ph type="sldNum" sz="quarter" idx="12"/>
          </p:nvPr>
        </p:nvSpPr>
        <p:spPr>
          <a:xfrm>
            <a:off x="7808976" y="320040"/>
            <a:ext cx="685800" cy="320040"/>
          </a:xfrm>
        </p:spPr>
        <p:txBody>
          <a:bodyPr/>
          <a:lstStyle/>
          <a:p>
            <a:fld id="{0F8BC5E7-6C7C-485E-9958-78AE3C0BD1E4}" type="slidenum">
              <a:rPr lang="es-PE" altLang="en-US" smtClean="0"/>
              <a:pPr/>
              <a:t>‹Nº›</a:t>
            </a:fld>
            <a:endParaRPr lang="es-PE" altLang="en-US"/>
          </a:p>
        </p:txBody>
      </p:sp>
    </p:spTree>
    <p:extLst>
      <p:ext uri="{BB962C8B-B14F-4D97-AF65-F5344CB8AC3E}">
        <p14:creationId xmlns:p14="http://schemas.microsoft.com/office/powerpoint/2010/main" val="17854643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grpSp>
        <p:nvGrpSpPr>
          <p:cNvPr id="85" name="Group 84"/>
          <p:cNvGrpSpPr/>
          <p:nvPr/>
        </p:nvGrpSpPr>
        <p:grpSpPr>
          <a:xfrm>
            <a:off x="-286226" y="0"/>
            <a:ext cx="9421759" cy="6858001"/>
            <a:chOff x="1243013" y="0"/>
            <a:chExt cx="9402763" cy="6858001"/>
          </a:xfrm>
        </p:grpSpPr>
        <p:sp>
          <p:nvSpPr>
            <p:cNvPr id="86"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2"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03"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2" name="Group 31"/>
          <p:cNvGrpSpPr/>
          <p:nvPr/>
        </p:nvGrpSpPr>
        <p:grpSpPr>
          <a:xfrm>
            <a:off x="640080" y="1699589"/>
            <a:ext cx="3286552" cy="3470421"/>
            <a:chOff x="640080" y="1699589"/>
            <a:chExt cx="3286552" cy="3470421"/>
          </a:xfrm>
        </p:grpSpPr>
        <p:sp>
          <p:nvSpPr>
            <p:cNvPr id="42" name="Rectangle 41"/>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Rectangle 43"/>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23786" y="2349926"/>
            <a:ext cx="3113815" cy="2472774"/>
          </a:xfrm>
        </p:spPr>
        <p:txBody>
          <a:bodyPr/>
          <a:lstStyle>
            <a:lvl1pPr>
              <a:defRPr>
                <a:solidFill>
                  <a:srgbClr val="FFFEFF"/>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415686" y="794719"/>
            <a:ext cx="4095643" cy="525709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endParaRPr lang="es-PE" altLang="en-US"/>
          </a:p>
        </p:txBody>
      </p:sp>
      <p:sp>
        <p:nvSpPr>
          <p:cNvPr id="5" name="Footer Placeholder 4"/>
          <p:cNvSpPr>
            <a:spLocks noGrp="1"/>
          </p:cNvSpPr>
          <p:nvPr>
            <p:ph type="ftr" sz="quarter" idx="11"/>
          </p:nvPr>
        </p:nvSpPr>
        <p:spPr/>
        <p:txBody>
          <a:bodyPr/>
          <a:lstStyle/>
          <a:p>
            <a:endParaRPr lang="es-PE" altLang="en-US"/>
          </a:p>
        </p:txBody>
      </p:sp>
      <p:sp>
        <p:nvSpPr>
          <p:cNvPr id="6" name="Slide Number Placeholder 5"/>
          <p:cNvSpPr>
            <a:spLocks noGrp="1"/>
          </p:cNvSpPr>
          <p:nvPr>
            <p:ph type="sldNum" sz="quarter" idx="12"/>
          </p:nvPr>
        </p:nvSpPr>
        <p:spPr/>
        <p:txBody>
          <a:bodyPr/>
          <a:lstStyle/>
          <a:p>
            <a:fld id="{943FD0A6-F47C-420E-AB30-208A90470726}" type="slidenum">
              <a:rPr lang="es-PE" altLang="en-US" smtClean="0"/>
              <a:pPr/>
              <a:t>‹Nº›</a:t>
            </a:fld>
            <a:endParaRPr lang="es-PE" altLang="en-US"/>
          </a:p>
        </p:txBody>
      </p:sp>
    </p:spTree>
    <p:extLst>
      <p:ext uri="{BB962C8B-B14F-4D97-AF65-F5344CB8AC3E}">
        <p14:creationId xmlns:p14="http://schemas.microsoft.com/office/powerpoint/2010/main" val="1862805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grpSp>
        <p:nvGrpSpPr>
          <p:cNvPr id="51" name="Group 50"/>
          <p:cNvGrpSpPr/>
          <p:nvPr/>
        </p:nvGrpSpPr>
        <p:grpSpPr>
          <a:xfrm flipH="1">
            <a:off x="0" y="0"/>
            <a:ext cx="9421759" cy="6858001"/>
            <a:chOff x="1243013" y="0"/>
            <a:chExt cx="9402763" cy="6858001"/>
          </a:xfrm>
        </p:grpSpPr>
        <p:sp>
          <p:nvSpPr>
            <p:cNvPr id="52"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6"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7"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8"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2"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8"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9"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5" name="Group 84"/>
          <p:cNvGrpSpPr/>
          <p:nvPr/>
        </p:nvGrpSpPr>
        <p:grpSpPr>
          <a:xfrm>
            <a:off x="5228134" y="1699589"/>
            <a:ext cx="3286552" cy="3470421"/>
            <a:chOff x="640080" y="1699589"/>
            <a:chExt cx="3286552" cy="3470421"/>
          </a:xfrm>
        </p:grpSpPr>
        <p:sp>
          <p:nvSpPr>
            <p:cNvPr id="86" name="Rectangle 85"/>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 name="Rectangle 87"/>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5313609" y="2349924"/>
            <a:ext cx="3112047" cy="2464951"/>
          </a:xfrm>
        </p:spPr>
        <p:txBody>
          <a:bodyPr vert="eaVert"/>
          <a:lstStyle>
            <a:lvl1pPr algn="l">
              <a:lnSpc>
                <a:spcPct val="80000"/>
              </a:lnSpc>
              <a:defRPr>
                <a:solidFill>
                  <a:srgbClr val="FFFEFF"/>
                </a:solidFil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43258" y="802808"/>
            <a:ext cx="4118291" cy="5254802"/>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a:xfrm>
            <a:off x="640080" y="320040"/>
            <a:ext cx="2743200" cy="320040"/>
          </a:xfrm>
        </p:spPr>
        <p:txBody>
          <a:bodyPr/>
          <a:lstStyle/>
          <a:p>
            <a:endParaRPr lang="es-PE" altLang="en-US"/>
          </a:p>
        </p:txBody>
      </p:sp>
      <p:sp>
        <p:nvSpPr>
          <p:cNvPr id="5" name="Footer Placeholder 4"/>
          <p:cNvSpPr>
            <a:spLocks noGrp="1"/>
          </p:cNvSpPr>
          <p:nvPr>
            <p:ph type="ftr" sz="quarter" idx="11"/>
          </p:nvPr>
        </p:nvSpPr>
        <p:spPr>
          <a:xfrm>
            <a:off x="640080" y="6227064"/>
            <a:ext cx="7854696" cy="320040"/>
          </a:xfrm>
        </p:spPr>
        <p:txBody>
          <a:bodyPr/>
          <a:lstStyle/>
          <a:p>
            <a:endParaRPr lang="es-PE" altLang="en-US"/>
          </a:p>
        </p:txBody>
      </p:sp>
      <p:sp>
        <p:nvSpPr>
          <p:cNvPr id="6" name="Slide Number Placeholder 5"/>
          <p:cNvSpPr>
            <a:spLocks noGrp="1"/>
          </p:cNvSpPr>
          <p:nvPr>
            <p:ph type="sldNum" sz="quarter" idx="12"/>
          </p:nvPr>
        </p:nvSpPr>
        <p:spPr>
          <a:xfrm>
            <a:off x="7808976" y="320040"/>
            <a:ext cx="685800" cy="320040"/>
          </a:xfrm>
        </p:spPr>
        <p:txBody>
          <a:bodyPr/>
          <a:lstStyle/>
          <a:p>
            <a:fld id="{D9E2C091-EDA5-42CC-A656-98B27F9AA286}" type="slidenum">
              <a:rPr lang="es-PE" altLang="en-US" smtClean="0"/>
              <a:pPr/>
              <a:t>‹Nº›</a:t>
            </a:fld>
            <a:endParaRPr lang="es-PE" altLang="en-US"/>
          </a:p>
        </p:txBody>
      </p:sp>
    </p:spTree>
    <p:extLst>
      <p:ext uri="{BB962C8B-B14F-4D97-AF65-F5344CB8AC3E}">
        <p14:creationId xmlns:p14="http://schemas.microsoft.com/office/powerpoint/2010/main" val="28054482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grpSp>
        <p:nvGrpSpPr>
          <p:cNvPr id="65" name="Group 64"/>
          <p:cNvGrpSpPr/>
          <p:nvPr/>
        </p:nvGrpSpPr>
        <p:grpSpPr>
          <a:xfrm>
            <a:off x="-286226" y="0"/>
            <a:ext cx="9421759" cy="6858001"/>
            <a:chOff x="1243013" y="0"/>
            <a:chExt cx="9402763" cy="6858001"/>
          </a:xfrm>
        </p:grpSpPr>
        <p:sp>
          <p:nvSpPr>
            <p:cNvPr id="66"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0"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1"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2"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4"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0" name="Group 19"/>
          <p:cNvGrpSpPr/>
          <p:nvPr/>
        </p:nvGrpSpPr>
        <p:grpSpPr>
          <a:xfrm>
            <a:off x="640080" y="1699589"/>
            <a:ext cx="3286552" cy="3470421"/>
            <a:chOff x="640080" y="1699589"/>
            <a:chExt cx="3286552" cy="3470421"/>
          </a:xfrm>
        </p:grpSpPr>
        <p:sp>
          <p:nvSpPr>
            <p:cNvPr id="21" name="Rectangle 20"/>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25554" y="2349924"/>
            <a:ext cx="3112048" cy="2464952"/>
          </a:xfrm>
        </p:spPr>
        <p:txBody>
          <a:bodyPr/>
          <a:lstStyle>
            <a:lvl1pPr>
              <a:defRPr>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415687" y="803186"/>
            <a:ext cx="4091410" cy="5248622"/>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endParaRPr lang="es-PE" altLang="en-US"/>
          </a:p>
        </p:txBody>
      </p:sp>
      <p:sp>
        <p:nvSpPr>
          <p:cNvPr id="5" name="Footer Placeholder 4"/>
          <p:cNvSpPr>
            <a:spLocks noGrp="1"/>
          </p:cNvSpPr>
          <p:nvPr>
            <p:ph type="ftr" sz="quarter" idx="11"/>
          </p:nvPr>
        </p:nvSpPr>
        <p:spPr/>
        <p:txBody>
          <a:bodyPr/>
          <a:lstStyle/>
          <a:p>
            <a:endParaRPr lang="es-PE" altLang="en-US"/>
          </a:p>
        </p:txBody>
      </p:sp>
      <p:sp>
        <p:nvSpPr>
          <p:cNvPr id="6" name="Slide Number Placeholder 5"/>
          <p:cNvSpPr>
            <a:spLocks noGrp="1"/>
          </p:cNvSpPr>
          <p:nvPr>
            <p:ph type="sldNum" sz="quarter" idx="12"/>
          </p:nvPr>
        </p:nvSpPr>
        <p:spPr/>
        <p:txBody>
          <a:bodyPr/>
          <a:lstStyle/>
          <a:p>
            <a:fld id="{4700F8D0-A574-4825-9DB7-A99CC0561A5F}" type="slidenum">
              <a:rPr lang="es-PE" altLang="en-US" smtClean="0"/>
              <a:pPr/>
              <a:t>‹Nº›</a:t>
            </a:fld>
            <a:endParaRPr lang="es-PE" altLang="en-US"/>
          </a:p>
        </p:txBody>
      </p:sp>
    </p:spTree>
    <p:extLst>
      <p:ext uri="{BB962C8B-B14F-4D97-AF65-F5344CB8AC3E}">
        <p14:creationId xmlns:p14="http://schemas.microsoft.com/office/powerpoint/2010/main" val="593499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grpSp>
        <p:nvGrpSpPr>
          <p:cNvPr id="774" name="Group 773"/>
          <p:cNvGrpSpPr/>
          <p:nvPr/>
        </p:nvGrpSpPr>
        <p:grpSpPr>
          <a:xfrm>
            <a:off x="0" y="0"/>
            <a:ext cx="9555163" cy="6853238"/>
            <a:chOff x="1524000" y="0"/>
            <a:chExt cx="9555163" cy="6853238"/>
          </a:xfrm>
        </p:grpSpPr>
        <p:sp>
          <p:nvSpPr>
            <p:cNvPr id="775"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6"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7"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8"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9"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0"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1"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2"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3"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4"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85"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6"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7"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8"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9"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0"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 name="Group 6"/>
          <p:cNvGrpSpPr/>
          <p:nvPr/>
        </p:nvGrpSpPr>
        <p:grpSpPr>
          <a:xfrm>
            <a:off x="2403476" y="1158902"/>
            <a:ext cx="4317684" cy="4537816"/>
            <a:chOff x="2403476" y="1158902"/>
            <a:chExt cx="4317684" cy="4537816"/>
          </a:xfrm>
        </p:grpSpPr>
        <p:sp>
          <p:nvSpPr>
            <p:cNvPr id="28" name="Rectangle 27"/>
            <p:cNvSpPr/>
            <p:nvPr/>
          </p:nvSpPr>
          <p:spPr>
            <a:xfrm>
              <a:off x="2403476" y="1158902"/>
              <a:ext cx="4317684"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2403476" y="1963574"/>
              <a:ext cx="4317684" cy="338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3" name="Isosceles Triangle 28"/>
            <p:cNvSpPr/>
            <p:nvPr/>
          </p:nvSpPr>
          <p:spPr>
            <a:xfrm rot="10800000">
              <a:off x="4358702" y="5345655"/>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2479148" y="2028827"/>
            <a:ext cx="4162952" cy="1732474"/>
          </a:xfrm>
        </p:spPr>
        <p:txBody>
          <a:bodyPr bIns="0" anchor="b">
            <a:normAutofit/>
          </a:bodyPr>
          <a:lstStyle>
            <a:lvl1pPr algn="ctr">
              <a:defRPr sz="3600">
                <a:solidFill>
                  <a:srgbClr val="FFFEFF"/>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479148" y="3843338"/>
            <a:ext cx="4162952" cy="1426097"/>
          </a:xfrm>
        </p:spPr>
        <p:txBody>
          <a:bodyPr tIns="0">
            <a:normAutofit/>
          </a:bodyPr>
          <a:lstStyle>
            <a:lvl1pPr marL="0" indent="0" algn="ctr">
              <a:buNone/>
              <a:defRPr sz="1600">
                <a:solidFill>
                  <a:srgbClr val="FFFEFF"/>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a:xfrm>
            <a:off x="640080" y="320040"/>
            <a:ext cx="2743200" cy="320040"/>
          </a:xfrm>
        </p:spPr>
        <p:txBody>
          <a:bodyPr/>
          <a:lstStyle/>
          <a:p>
            <a:endParaRPr lang="es-PE" altLang="en-US"/>
          </a:p>
        </p:txBody>
      </p:sp>
      <p:sp>
        <p:nvSpPr>
          <p:cNvPr id="5" name="Footer Placeholder 4"/>
          <p:cNvSpPr>
            <a:spLocks noGrp="1"/>
          </p:cNvSpPr>
          <p:nvPr>
            <p:ph type="ftr" sz="quarter" idx="11"/>
          </p:nvPr>
        </p:nvSpPr>
        <p:spPr>
          <a:xfrm>
            <a:off x="640080" y="6227064"/>
            <a:ext cx="7854696" cy="320040"/>
          </a:xfrm>
        </p:spPr>
        <p:txBody>
          <a:bodyPr/>
          <a:lstStyle>
            <a:lvl1pPr algn="ctr">
              <a:defRPr/>
            </a:lvl1pPr>
          </a:lstStyle>
          <a:p>
            <a:endParaRPr lang="es-PE" altLang="en-US"/>
          </a:p>
        </p:txBody>
      </p:sp>
      <p:sp>
        <p:nvSpPr>
          <p:cNvPr id="6" name="Slide Number Placeholder 5"/>
          <p:cNvSpPr>
            <a:spLocks noGrp="1"/>
          </p:cNvSpPr>
          <p:nvPr>
            <p:ph type="sldNum" sz="quarter" idx="12"/>
          </p:nvPr>
        </p:nvSpPr>
        <p:spPr>
          <a:xfrm>
            <a:off x="7808976" y="320040"/>
            <a:ext cx="685800" cy="320040"/>
          </a:xfrm>
        </p:spPr>
        <p:txBody>
          <a:bodyPr/>
          <a:lstStyle/>
          <a:p>
            <a:fld id="{8E0453E8-2CFA-4261-AD55-E39287DF9294}" type="slidenum">
              <a:rPr lang="es-PE" altLang="en-US" smtClean="0"/>
              <a:pPr/>
              <a:t>‹Nº›</a:t>
            </a:fld>
            <a:endParaRPr lang="es-PE" altLang="en-US"/>
          </a:p>
        </p:txBody>
      </p:sp>
    </p:spTree>
    <p:extLst>
      <p:ext uri="{BB962C8B-B14F-4D97-AF65-F5344CB8AC3E}">
        <p14:creationId xmlns:p14="http://schemas.microsoft.com/office/powerpoint/2010/main" val="1601687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grpSp>
        <p:nvGrpSpPr>
          <p:cNvPr id="41" name="Group 40"/>
          <p:cNvGrpSpPr/>
          <p:nvPr/>
        </p:nvGrpSpPr>
        <p:grpSpPr>
          <a:xfrm>
            <a:off x="-286226" y="0"/>
            <a:ext cx="9421759" cy="6858001"/>
            <a:chOff x="1243013" y="0"/>
            <a:chExt cx="9402763" cy="6858001"/>
          </a:xfrm>
        </p:grpSpPr>
        <p:sp>
          <p:nvSpPr>
            <p:cNvPr id="42"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7"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8"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9"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2" name="Group 61"/>
          <p:cNvGrpSpPr/>
          <p:nvPr/>
        </p:nvGrpSpPr>
        <p:grpSpPr>
          <a:xfrm>
            <a:off x="640080" y="1699589"/>
            <a:ext cx="3286552" cy="3470421"/>
            <a:chOff x="640080" y="1699589"/>
            <a:chExt cx="3286552" cy="3470421"/>
          </a:xfrm>
        </p:grpSpPr>
        <p:sp>
          <p:nvSpPr>
            <p:cNvPr id="63" name="Rectangle 62"/>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 name="Rectangle 64"/>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19952" y="2355068"/>
            <a:ext cx="3122163" cy="2459808"/>
          </a:xfrm>
        </p:spPr>
        <p:txBody>
          <a:bodyPr lIns="91440" tIns="91440" rIns="91440" bIns="91440"/>
          <a:lstStyle>
            <a:lvl1pPr>
              <a:defRPr>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sz="half" idx="1"/>
          </p:nvPr>
        </p:nvSpPr>
        <p:spPr>
          <a:xfrm>
            <a:off x="4423014" y="804029"/>
            <a:ext cx="4091674" cy="245934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4420283" y="3585104"/>
            <a:ext cx="4094404" cy="247064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a:xfrm>
            <a:off x="640080" y="320040"/>
            <a:ext cx="2743200" cy="320040"/>
          </a:xfrm>
        </p:spPr>
        <p:txBody>
          <a:bodyPr/>
          <a:lstStyle/>
          <a:p>
            <a:endParaRPr lang="es-PE" altLang="en-US"/>
          </a:p>
        </p:txBody>
      </p:sp>
      <p:sp>
        <p:nvSpPr>
          <p:cNvPr id="6" name="Footer Placeholder 5"/>
          <p:cNvSpPr>
            <a:spLocks noGrp="1"/>
          </p:cNvSpPr>
          <p:nvPr>
            <p:ph type="ftr" sz="quarter" idx="11"/>
          </p:nvPr>
        </p:nvSpPr>
        <p:spPr>
          <a:xfrm>
            <a:off x="640080" y="6227064"/>
            <a:ext cx="7854696" cy="320040"/>
          </a:xfrm>
        </p:spPr>
        <p:txBody>
          <a:bodyPr/>
          <a:lstStyle/>
          <a:p>
            <a:endParaRPr lang="es-PE" altLang="en-US"/>
          </a:p>
        </p:txBody>
      </p:sp>
      <p:sp>
        <p:nvSpPr>
          <p:cNvPr id="7" name="Slide Number Placeholder 6"/>
          <p:cNvSpPr>
            <a:spLocks noGrp="1"/>
          </p:cNvSpPr>
          <p:nvPr>
            <p:ph type="sldNum" sz="quarter" idx="12"/>
          </p:nvPr>
        </p:nvSpPr>
        <p:spPr>
          <a:xfrm>
            <a:off x="7808976" y="320040"/>
            <a:ext cx="685800" cy="320040"/>
          </a:xfrm>
        </p:spPr>
        <p:txBody>
          <a:bodyPr/>
          <a:lstStyle/>
          <a:p>
            <a:fld id="{417F16E2-CB77-4838-A509-C87849FACFBC}" type="slidenum">
              <a:rPr lang="es-PE" altLang="en-US" smtClean="0"/>
              <a:pPr/>
              <a:t>‹Nº›</a:t>
            </a:fld>
            <a:endParaRPr lang="es-PE" altLang="en-US"/>
          </a:p>
        </p:txBody>
      </p:sp>
    </p:spTree>
    <p:extLst>
      <p:ext uri="{BB962C8B-B14F-4D97-AF65-F5344CB8AC3E}">
        <p14:creationId xmlns:p14="http://schemas.microsoft.com/office/powerpoint/2010/main" val="14429272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grpSp>
        <p:nvGrpSpPr>
          <p:cNvPr id="38" name="Group 37"/>
          <p:cNvGrpSpPr/>
          <p:nvPr/>
        </p:nvGrpSpPr>
        <p:grpSpPr>
          <a:xfrm>
            <a:off x="-286226" y="0"/>
            <a:ext cx="9421759" cy="6858001"/>
            <a:chOff x="1243013" y="0"/>
            <a:chExt cx="9402763" cy="6858001"/>
          </a:xfrm>
        </p:grpSpPr>
        <p:sp>
          <p:nvSpPr>
            <p:cNvPr id="39"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5"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6"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640080" y="1699589"/>
            <a:ext cx="3286552" cy="3470421"/>
            <a:chOff x="640080" y="1699589"/>
            <a:chExt cx="3286552" cy="3470421"/>
          </a:xfrm>
        </p:grpSpPr>
        <p:sp>
          <p:nvSpPr>
            <p:cNvPr id="60" name="Rectangle 59"/>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19952" y="2355848"/>
            <a:ext cx="3122163" cy="2459028"/>
          </a:xfrm>
        </p:spPr>
        <p:txBody>
          <a:bodyPr lIns="91440" tIns="91440" rIns="91440" bIns="91440"/>
          <a:lstStyle>
            <a:lvl1pPr>
              <a:defRPr>
                <a:solidFill>
                  <a:srgbClr val="FFFEFF"/>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706612" y="802200"/>
            <a:ext cx="3805123" cy="685800"/>
          </a:xfrm>
        </p:spPr>
        <p:txBody>
          <a:bodyPr anchor="ctr">
            <a:noAutofit/>
          </a:bodyPr>
          <a:lstStyle>
            <a:lvl1pPr marL="0" indent="0" algn="l">
              <a:lnSpc>
                <a:spcPct val="100000"/>
              </a:lnSpc>
              <a:buNone/>
              <a:defRPr sz="18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4706636" y="1487999"/>
            <a:ext cx="3804674" cy="17753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4695010" y="3585518"/>
            <a:ext cx="3819675" cy="685800"/>
          </a:xfrm>
        </p:spPr>
        <p:txBody>
          <a:bodyPr anchor="ctr">
            <a:noAutofit/>
          </a:bodyPr>
          <a:lstStyle>
            <a:lvl1pPr marL="0" indent="0" algn="l">
              <a:lnSpc>
                <a:spcPct val="100000"/>
              </a:lnSpc>
              <a:buNone/>
              <a:defRPr sz="18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4695010" y="4270332"/>
            <a:ext cx="3819675" cy="1785416"/>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a:xfrm>
            <a:off x="640080" y="320040"/>
            <a:ext cx="2743200" cy="320040"/>
          </a:xfrm>
        </p:spPr>
        <p:txBody>
          <a:bodyPr/>
          <a:lstStyle/>
          <a:p>
            <a:endParaRPr lang="es-PE" altLang="en-US"/>
          </a:p>
        </p:txBody>
      </p:sp>
      <p:sp>
        <p:nvSpPr>
          <p:cNvPr id="8" name="Footer Placeholder 7"/>
          <p:cNvSpPr>
            <a:spLocks noGrp="1"/>
          </p:cNvSpPr>
          <p:nvPr>
            <p:ph type="ftr" sz="quarter" idx="11"/>
          </p:nvPr>
        </p:nvSpPr>
        <p:spPr>
          <a:xfrm>
            <a:off x="640080" y="6227064"/>
            <a:ext cx="7854696" cy="320040"/>
          </a:xfrm>
        </p:spPr>
        <p:txBody>
          <a:bodyPr/>
          <a:lstStyle/>
          <a:p>
            <a:endParaRPr lang="es-PE" altLang="en-US"/>
          </a:p>
        </p:txBody>
      </p:sp>
      <p:sp>
        <p:nvSpPr>
          <p:cNvPr id="9" name="Slide Number Placeholder 8"/>
          <p:cNvSpPr>
            <a:spLocks noGrp="1"/>
          </p:cNvSpPr>
          <p:nvPr>
            <p:ph type="sldNum" sz="quarter" idx="12"/>
          </p:nvPr>
        </p:nvSpPr>
        <p:spPr>
          <a:xfrm>
            <a:off x="7808976" y="320040"/>
            <a:ext cx="685800" cy="320040"/>
          </a:xfrm>
        </p:spPr>
        <p:txBody>
          <a:bodyPr/>
          <a:lstStyle/>
          <a:p>
            <a:fld id="{1E9C2E2D-0980-4351-9C26-383890654E37}" type="slidenum">
              <a:rPr lang="es-PE" altLang="en-US" smtClean="0"/>
              <a:pPr/>
              <a:t>‹Nº›</a:t>
            </a:fld>
            <a:endParaRPr lang="es-PE" altLang="en-US"/>
          </a:p>
        </p:txBody>
      </p:sp>
    </p:spTree>
    <p:extLst>
      <p:ext uri="{BB962C8B-B14F-4D97-AF65-F5344CB8AC3E}">
        <p14:creationId xmlns:p14="http://schemas.microsoft.com/office/powerpoint/2010/main" val="1721480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grpSp>
        <p:nvGrpSpPr>
          <p:cNvPr id="76" name="Group 75"/>
          <p:cNvGrpSpPr/>
          <p:nvPr/>
        </p:nvGrpSpPr>
        <p:grpSpPr>
          <a:xfrm>
            <a:off x="-286226" y="0"/>
            <a:ext cx="9421759" cy="6858001"/>
            <a:chOff x="1243013" y="0"/>
            <a:chExt cx="9402763" cy="6858001"/>
          </a:xfrm>
        </p:grpSpPr>
        <p:sp>
          <p:nvSpPr>
            <p:cNvPr id="77"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4"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40" name="Group 39"/>
          <p:cNvGrpSpPr/>
          <p:nvPr/>
        </p:nvGrpSpPr>
        <p:grpSpPr>
          <a:xfrm>
            <a:off x="640080" y="1699589"/>
            <a:ext cx="3286552" cy="3470421"/>
            <a:chOff x="640080" y="1699589"/>
            <a:chExt cx="3286552" cy="3470421"/>
          </a:xfrm>
        </p:grpSpPr>
        <p:sp>
          <p:nvSpPr>
            <p:cNvPr id="41" name="Rectangle 40"/>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25554" y="2349924"/>
            <a:ext cx="3112047" cy="2464952"/>
          </a:xfrm>
        </p:spPr>
        <p:txBody>
          <a:bodyPr/>
          <a:lstStyle>
            <a:lvl1pPr>
              <a:defRPr>
                <a:solidFill>
                  <a:srgbClr val="FFFEFF"/>
                </a:solidFill>
              </a:defRPr>
            </a:lvl1p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endParaRPr lang="es-PE" altLang="en-US"/>
          </a:p>
        </p:txBody>
      </p:sp>
      <p:sp>
        <p:nvSpPr>
          <p:cNvPr id="4" name="Footer Placeholder 3"/>
          <p:cNvSpPr>
            <a:spLocks noGrp="1"/>
          </p:cNvSpPr>
          <p:nvPr>
            <p:ph type="ftr" sz="quarter" idx="11"/>
          </p:nvPr>
        </p:nvSpPr>
        <p:spPr>
          <a:xfrm>
            <a:off x="640080" y="6227064"/>
            <a:ext cx="7854696" cy="320040"/>
          </a:xfrm>
        </p:spPr>
        <p:txBody>
          <a:bodyPr/>
          <a:lstStyle/>
          <a:p>
            <a:endParaRPr lang="es-PE" altLang="en-US"/>
          </a:p>
        </p:txBody>
      </p:sp>
      <p:sp>
        <p:nvSpPr>
          <p:cNvPr id="5" name="Slide Number Placeholder 4"/>
          <p:cNvSpPr>
            <a:spLocks noGrp="1"/>
          </p:cNvSpPr>
          <p:nvPr>
            <p:ph type="sldNum" sz="quarter" idx="12"/>
          </p:nvPr>
        </p:nvSpPr>
        <p:spPr/>
        <p:txBody>
          <a:bodyPr/>
          <a:lstStyle/>
          <a:p>
            <a:fld id="{B430182E-EE69-4D62-8E24-B0A91936E4A7}" type="slidenum">
              <a:rPr lang="es-PE" altLang="en-US" smtClean="0"/>
              <a:pPr/>
              <a:t>‹Nº›</a:t>
            </a:fld>
            <a:endParaRPr lang="es-PE" altLang="en-US"/>
          </a:p>
        </p:txBody>
      </p:sp>
    </p:spTree>
    <p:extLst>
      <p:ext uri="{BB962C8B-B14F-4D97-AF65-F5344CB8AC3E}">
        <p14:creationId xmlns:p14="http://schemas.microsoft.com/office/powerpoint/2010/main" val="992104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40080" y="320040"/>
            <a:ext cx="2743200" cy="320040"/>
          </a:xfrm>
        </p:spPr>
        <p:txBody>
          <a:bodyPr/>
          <a:lstStyle/>
          <a:p>
            <a:endParaRPr lang="es-PE" altLang="en-US"/>
          </a:p>
        </p:txBody>
      </p:sp>
      <p:sp>
        <p:nvSpPr>
          <p:cNvPr id="3" name="Footer Placeholder 2"/>
          <p:cNvSpPr>
            <a:spLocks noGrp="1"/>
          </p:cNvSpPr>
          <p:nvPr>
            <p:ph type="ftr" sz="quarter" idx="11"/>
          </p:nvPr>
        </p:nvSpPr>
        <p:spPr>
          <a:xfrm>
            <a:off x="640080" y="6227064"/>
            <a:ext cx="7854696" cy="320040"/>
          </a:xfrm>
        </p:spPr>
        <p:txBody>
          <a:bodyPr/>
          <a:lstStyle/>
          <a:p>
            <a:endParaRPr lang="es-PE" altLang="en-US"/>
          </a:p>
        </p:txBody>
      </p:sp>
      <p:sp>
        <p:nvSpPr>
          <p:cNvPr id="4" name="Slide Number Placeholder 3"/>
          <p:cNvSpPr>
            <a:spLocks noGrp="1"/>
          </p:cNvSpPr>
          <p:nvPr>
            <p:ph type="sldNum" sz="quarter" idx="12"/>
          </p:nvPr>
        </p:nvSpPr>
        <p:spPr>
          <a:xfrm>
            <a:off x="7808976" y="320040"/>
            <a:ext cx="685800" cy="320040"/>
          </a:xfrm>
        </p:spPr>
        <p:txBody>
          <a:bodyPr/>
          <a:lstStyle/>
          <a:p>
            <a:fld id="{84A5BE2D-C8DE-4B89-9CBA-F8B8FF5099CC}" type="slidenum">
              <a:rPr lang="es-PE" altLang="en-US" smtClean="0"/>
              <a:pPr/>
              <a:t>‹Nº›</a:t>
            </a:fld>
            <a:endParaRPr lang="es-PE" altLang="en-US"/>
          </a:p>
        </p:txBody>
      </p:sp>
    </p:spTree>
    <p:extLst>
      <p:ext uri="{BB962C8B-B14F-4D97-AF65-F5344CB8AC3E}">
        <p14:creationId xmlns:p14="http://schemas.microsoft.com/office/powerpoint/2010/main" val="559744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grpSp>
        <p:nvGrpSpPr>
          <p:cNvPr id="87" name="Group 86"/>
          <p:cNvGrpSpPr/>
          <p:nvPr/>
        </p:nvGrpSpPr>
        <p:grpSpPr>
          <a:xfrm>
            <a:off x="-286226" y="0"/>
            <a:ext cx="9421759" cy="6858001"/>
            <a:chOff x="1243013" y="0"/>
            <a:chExt cx="9402763" cy="6858001"/>
          </a:xfrm>
        </p:grpSpPr>
        <p:sp>
          <p:nvSpPr>
            <p:cNvPr id="88"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2"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4"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4"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05"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42" name="Group 41"/>
          <p:cNvGrpSpPr/>
          <p:nvPr/>
        </p:nvGrpSpPr>
        <p:grpSpPr>
          <a:xfrm>
            <a:off x="640080" y="1699589"/>
            <a:ext cx="3286552" cy="3470421"/>
            <a:chOff x="640080" y="1699589"/>
            <a:chExt cx="3286552" cy="3470421"/>
          </a:xfrm>
        </p:grpSpPr>
        <p:sp>
          <p:nvSpPr>
            <p:cNvPr id="43" name="Rectangle 42"/>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5" name="Rectangle 44"/>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725554" y="2349924"/>
            <a:ext cx="3112047" cy="1225399"/>
          </a:xfrm>
        </p:spPr>
        <p:txBody>
          <a:bodyPr bIns="0" anchor="b">
            <a:noAutofit/>
          </a:bodyPr>
          <a:lstStyle>
            <a:lvl1pPr algn="ctr">
              <a:defRPr sz="2800">
                <a:solidFill>
                  <a:srgbClr val="FFFEFF"/>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4415686" y="801390"/>
            <a:ext cx="4095643" cy="5249495"/>
          </a:xfrm>
        </p:spPr>
        <p:txBody>
          <a:bodyPr anchor="ct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725554" y="3575324"/>
            <a:ext cx="3112047" cy="1239552"/>
          </a:xfrm>
        </p:spPr>
        <p:txBody>
          <a:bodyPr>
            <a:normAutofit/>
          </a:bodyPr>
          <a:lstStyle>
            <a:lvl1pPr marL="0" indent="0" algn="ctr">
              <a:buNone/>
              <a:defRPr sz="140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endParaRPr lang="es-PE" altLang="en-US"/>
          </a:p>
        </p:txBody>
      </p:sp>
      <p:sp>
        <p:nvSpPr>
          <p:cNvPr id="6" name="Footer Placeholder 5"/>
          <p:cNvSpPr>
            <a:spLocks noGrp="1"/>
          </p:cNvSpPr>
          <p:nvPr>
            <p:ph type="ftr" sz="quarter" idx="11"/>
          </p:nvPr>
        </p:nvSpPr>
        <p:spPr/>
        <p:txBody>
          <a:bodyPr/>
          <a:lstStyle/>
          <a:p>
            <a:endParaRPr lang="es-PE" altLang="en-US"/>
          </a:p>
        </p:txBody>
      </p:sp>
      <p:sp>
        <p:nvSpPr>
          <p:cNvPr id="7" name="Slide Number Placeholder 6"/>
          <p:cNvSpPr>
            <a:spLocks noGrp="1"/>
          </p:cNvSpPr>
          <p:nvPr>
            <p:ph type="sldNum" sz="quarter" idx="12"/>
          </p:nvPr>
        </p:nvSpPr>
        <p:spPr/>
        <p:txBody>
          <a:bodyPr/>
          <a:lstStyle/>
          <a:p>
            <a:fld id="{1FF342B7-0182-4472-BA33-D943EB858BAA}" type="slidenum">
              <a:rPr lang="es-PE" altLang="en-US" smtClean="0"/>
              <a:pPr/>
              <a:t>‹Nº›</a:t>
            </a:fld>
            <a:endParaRPr lang="es-PE" altLang="en-US"/>
          </a:p>
        </p:txBody>
      </p:sp>
    </p:spTree>
    <p:extLst>
      <p:ext uri="{BB962C8B-B14F-4D97-AF65-F5344CB8AC3E}">
        <p14:creationId xmlns:p14="http://schemas.microsoft.com/office/powerpoint/2010/main" val="4102767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grpSp>
        <p:nvGrpSpPr>
          <p:cNvPr id="429" name="Group 428"/>
          <p:cNvGrpSpPr/>
          <p:nvPr/>
        </p:nvGrpSpPr>
        <p:grpSpPr>
          <a:xfrm>
            <a:off x="0" y="0"/>
            <a:ext cx="9555163" cy="6853238"/>
            <a:chOff x="1524000" y="0"/>
            <a:chExt cx="9555163" cy="6853238"/>
          </a:xfrm>
        </p:grpSpPr>
        <p:sp>
          <p:nvSpPr>
            <p:cNvPr id="430"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1"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2"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3"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4"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5"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6"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7"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8"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9"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40"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1"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2"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3"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4"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5"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644463" y="1698332"/>
            <a:ext cx="4357752" cy="3470420"/>
            <a:chOff x="644463" y="1698332"/>
            <a:chExt cx="4357752" cy="3470420"/>
          </a:xfrm>
        </p:grpSpPr>
        <p:sp>
          <p:nvSpPr>
            <p:cNvPr id="77" name="Rectangle 76"/>
            <p:cNvSpPr/>
            <p:nvPr/>
          </p:nvSpPr>
          <p:spPr>
            <a:xfrm>
              <a:off x="644463" y="1698332"/>
              <a:ext cx="4357752"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644463" y="2274404"/>
              <a:ext cx="43577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7" name="Isosceles Triangle 9"/>
            <p:cNvSpPr/>
            <p:nvPr/>
          </p:nvSpPr>
          <p:spPr>
            <a:xfrm rot="10800000">
              <a:off x="2665346"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5654676" y="0"/>
            <a:ext cx="3489324" cy="6858000"/>
          </a:xfrm>
          <a:solidFill>
            <a:schemeClr val="bg1">
              <a:lumMod val="65000"/>
              <a:lumOff val="3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2" name="Title 1"/>
          <p:cNvSpPr>
            <a:spLocks noGrp="1"/>
          </p:cNvSpPr>
          <p:nvPr>
            <p:ph type="title"/>
          </p:nvPr>
        </p:nvSpPr>
        <p:spPr>
          <a:xfrm>
            <a:off x="723585" y="2336402"/>
            <a:ext cx="4197666" cy="1265539"/>
          </a:xfrm>
        </p:spPr>
        <p:txBody>
          <a:bodyPr bIns="0" anchor="b">
            <a:normAutofit/>
          </a:bodyPr>
          <a:lstStyle>
            <a:lvl1pPr>
              <a:defRPr sz="3200">
                <a:solidFill>
                  <a:srgbClr val="FFFEFF"/>
                </a:solidFill>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722314" y="3601941"/>
            <a:ext cx="4199254" cy="1214535"/>
          </a:xfrm>
        </p:spPr>
        <p:txBody>
          <a:bodyPr>
            <a:normAutofit/>
          </a:bodyPr>
          <a:lstStyle>
            <a:lvl1pPr marL="0" indent="0" algn="ctr">
              <a:buNone/>
              <a:defRPr sz="140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s-ES"/>
              <a:t>Haga clic para modificar los estilos de texto del patrón</a:t>
            </a:r>
          </a:p>
        </p:txBody>
      </p:sp>
      <p:sp>
        <p:nvSpPr>
          <p:cNvPr id="5" name="Date Placeholder 4"/>
          <p:cNvSpPr>
            <a:spLocks noGrp="1"/>
          </p:cNvSpPr>
          <p:nvPr>
            <p:ph type="dt" sz="half" idx="10"/>
          </p:nvPr>
        </p:nvSpPr>
        <p:spPr>
          <a:xfrm>
            <a:off x="640080" y="320040"/>
            <a:ext cx="2743200" cy="320040"/>
          </a:xfrm>
        </p:spPr>
        <p:txBody>
          <a:bodyPr/>
          <a:lstStyle/>
          <a:p>
            <a:endParaRPr lang="es-PE" altLang="en-US"/>
          </a:p>
        </p:txBody>
      </p:sp>
      <p:sp>
        <p:nvSpPr>
          <p:cNvPr id="6" name="Footer Placeholder 5"/>
          <p:cNvSpPr>
            <a:spLocks noGrp="1"/>
          </p:cNvSpPr>
          <p:nvPr>
            <p:ph type="ftr" sz="quarter" idx="11"/>
          </p:nvPr>
        </p:nvSpPr>
        <p:spPr>
          <a:xfrm>
            <a:off x="640080" y="6227064"/>
            <a:ext cx="4358641" cy="320040"/>
          </a:xfrm>
        </p:spPr>
        <p:txBody>
          <a:bodyPr/>
          <a:lstStyle/>
          <a:p>
            <a:endParaRPr lang="es-PE" altLang="en-US"/>
          </a:p>
        </p:txBody>
      </p:sp>
      <p:sp>
        <p:nvSpPr>
          <p:cNvPr id="7" name="Slide Number Placeholder 6"/>
          <p:cNvSpPr>
            <a:spLocks noGrp="1"/>
          </p:cNvSpPr>
          <p:nvPr>
            <p:ph type="sldNum" sz="quarter" idx="12"/>
          </p:nvPr>
        </p:nvSpPr>
        <p:spPr>
          <a:xfrm>
            <a:off x="4315463" y="320040"/>
            <a:ext cx="685800" cy="320040"/>
          </a:xfrm>
        </p:spPr>
        <p:txBody>
          <a:bodyPr/>
          <a:lstStyle/>
          <a:p>
            <a:fld id="{830AFC48-511A-4FBE-8772-8D05FFB114ED}" type="slidenum">
              <a:rPr lang="es-PE" altLang="en-US" smtClean="0"/>
              <a:pPr/>
              <a:t>‹Nº›</a:t>
            </a:fld>
            <a:endParaRPr lang="es-PE" altLang="en-US"/>
          </a:p>
        </p:txBody>
      </p:sp>
    </p:spTree>
    <p:extLst>
      <p:ext uri="{BB962C8B-B14F-4D97-AF65-F5344CB8AC3E}">
        <p14:creationId xmlns:p14="http://schemas.microsoft.com/office/powerpoint/2010/main" val="2415068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25554" y="2349925"/>
            <a:ext cx="3112047" cy="2464952"/>
          </a:xfrm>
          <a:prstGeom prst="rect">
            <a:avLst/>
          </a:prstGeom>
        </p:spPr>
        <p:txBody>
          <a:bodyPr vert="horz" lIns="228600" tIns="228600" rIns="228600" bIns="22860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415687" y="794719"/>
            <a:ext cx="4079089" cy="525709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640080" y="320040"/>
            <a:ext cx="27432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s-PE" altLang="en-US"/>
          </a:p>
        </p:txBody>
      </p:sp>
      <p:sp>
        <p:nvSpPr>
          <p:cNvPr id="5" name="Footer Placeholder 4"/>
          <p:cNvSpPr>
            <a:spLocks noGrp="1"/>
          </p:cNvSpPr>
          <p:nvPr>
            <p:ph type="ftr" sz="quarter" idx="3"/>
          </p:nvPr>
        </p:nvSpPr>
        <p:spPr>
          <a:xfrm>
            <a:off x="640080" y="6227064"/>
            <a:ext cx="7854696"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s-PE" altLang="en-US"/>
          </a:p>
        </p:txBody>
      </p:sp>
      <p:sp>
        <p:nvSpPr>
          <p:cNvPr id="6" name="Slide Number Placeholder 5"/>
          <p:cNvSpPr>
            <a:spLocks noGrp="1"/>
          </p:cNvSpPr>
          <p:nvPr>
            <p:ph type="sldNum" sz="quarter" idx="4"/>
          </p:nvPr>
        </p:nvSpPr>
        <p:spPr>
          <a:xfrm>
            <a:off x="7808976" y="320040"/>
            <a:ext cx="6858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CE20D4AF-0278-4C09-B882-23940B8BE112}" type="slidenum">
              <a:rPr lang="es-PE" altLang="en-US" smtClean="0"/>
              <a:pPr/>
              <a:t>‹Nº›</a:t>
            </a:fld>
            <a:endParaRPr lang="es-PE" altLang="en-US"/>
          </a:p>
        </p:txBody>
      </p:sp>
    </p:spTree>
    <p:extLst>
      <p:ext uri="{BB962C8B-B14F-4D97-AF65-F5344CB8AC3E}">
        <p14:creationId xmlns:p14="http://schemas.microsoft.com/office/powerpoint/2010/main" val="4268947522"/>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txStyles>
    <p:titleStyle>
      <a:lvl1pPr algn="ctr" defTabSz="685800" rtl="0" eaLnBrk="1" latinLnBrk="0" hangingPunct="1">
        <a:lnSpc>
          <a:spcPct val="85000"/>
        </a:lnSpc>
        <a:spcBef>
          <a:spcPct val="0"/>
        </a:spcBef>
        <a:buNone/>
        <a:defRPr sz="3200" b="0" i="0" kern="1200" cap="none" spc="-113">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ideo" Target="https://www.youtube.com/embed/98LdFA-_zfA" TargetMode="External"/><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834" name="Rectangle 2"/>
          <p:cNvSpPr>
            <a:spLocks noGrp="1" noChangeArrowheads="1"/>
          </p:cNvSpPr>
          <p:nvPr>
            <p:ph type="ctrTitle"/>
          </p:nvPr>
        </p:nvSpPr>
        <p:spPr/>
        <p:txBody>
          <a:bodyPr/>
          <a:lstStyle/>
          <a:p>
            <a:r>
              <a:rPr lang="es-PE" altLang="es-ES"/>
              <a:t>Patrones de Diseño</a:t>
            </a:r>
          </a:p>
        </p:txBody>
      </p:sp>
      <p:sp>
        <p:nvSpPr>
          <p:cNvPr id="248835" name="Rectangle 3"/>
          <p:cNvSpPr>
            <a:spLocks noGrp="1" noChangeArrowheads="1"/>
          </p:cNvSpPr>
          <p:nvPr>
            <p:ph type="subTitle" idx="1"/>
          </p:nvPr>
        </p:nvSpPr>
        <p:spPr/>
        <p:txBody>
          <a:bodyPr/>
          <a:lstStyle/>
          <a:p>
            <a:endParaRPr lang="es-PE" altLang="es-E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A54D5AE-9589-4AF0-8789-A144D1D1433F}"/>
              </a:ext>
            </a:extLst>
          </p:cNvPr>
          <p:cNvPicPr>
            <a:picLocks noChangeAspect="1"/>
          </p:cNvPicPr>
          <p:nvPr/>
        </p:nvPicPr>
        <p:blipFill>
          <a:blip r:embed="rId2"/>
          <a:stretch>
            <a:fillRect/>
          </a:stretch>
        </p:blipFill>
        <p:spPr>
          <a:xfrm>
            <a:off x="521804" y="1484784"/>
            <a:ext cx="8100392" cy="3200344"/>
          </a:xfrm>
          <a:prstGeom prst="rect">
            <a:avLst/>
          </a:prstGeom>
        </p:spPr>
      </p:pic>
      <p:sp>
        <p:nvSpPr>
          <p:cNvPr id="5" name="CuadroTexto 4">
            <a:extLst>
              <a:ext uri="{FF2B5EF4-FFF2-40B4-BE49-F238E27FC236}">
                <a16:creationId xmlns:a16="http://schemas.microsoft.com/office/drawing/2014/main" id="{376A6104-3A82-4DE8-BD7A-09A5C6DBA14F}"/>
              </a:ext>
            </a:extLst>
          </p:cNvPr>
          <p:cNvSpPr txBox="1"/>
          <p:nvPr/>
        </p:nvSpPr>
        <p:spPr>
          <a:xfrm>
            <a:off x="1243484" y="5157192"/>
            <a:ext cx="6928916" cy="369332"/>
          </a:xfrm>
          <a:prstGeom prst="rect">
            <a:avLst/>
          </a:prstGeom>
          <a:noFill/>
        </p:spPr>
        <p:txBody>
          <a:bodyPr wrap="square" rtlCol="0">
            <a:spAutoFit/>
          </a:bodyPr>
          <a:lstStyle/>
          <a:p>
            <a:r>
              <a:rPr lang="es-PE" b="1" dirty="0"/>
              <a:t>C=Creación           S=Estructural          B=Comportamiento</a:t>
            </a:r>
          </a:p>
        </p:txBody>
      </p:sp>
    </p:spTree>
    <p:extLst>
      <p:ext uri="{BB962C8B-B14F-4D97-AF65-F5344CB8AC3E}">
        <p14:creationId xmlns:p14="http://schemas.microsoft.com/office/powerpoint/2010/main" val="135273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Características</a:t>
            </a:r>
            <a:endParaRPr lang="es-ES" dirty="0"/>
          </a:p>
        </p:txBody>
      </p:sp>
      <p:sp>
        <p:nvSpPr>
          <p:cNvPr id="3" name="Marcador de contenido 2"/>
          <p:cNvSpPr>
            <a:spLocks noGrp="1"/>
          </p:cNvSpPr>
          <p:nvPr>
            <p:ph type="body" idx="4294967295"/>
          </p:nvPr>
        </p:nvSpPr>
        <p:spPr>
          <a:xfrm>
            <a:off x="4644008" y="692696"/>
            <a:ext cx="4162425" cy="5616624"/>
          </a:xfrm>
        </p:spPr>
        <p:txBody>
          <a:bodyPr>
            <a:normAutofit fontScale="85000" lnSpcReduction="20000"/>
          </a:bodyPr>
          <a:lstStyle/>
          <a:p>
            <a:r>
              <a:rPr lang="es-ES" sz="2400" b="1" dirty="0">
                <a:solidFill>
                  <a:schemeClr val="tx2">
                    <a:lumMod val="75000"/>
                  </a:schemeClr>
                </a:solidFill>
              </a:rPr>
              <a:t>Solucionar  un  problema</a:t>
            </a:r>
            <a:r>
              <a:rPr lang="es-ES" sz="2400" dirty="0"/>
              <a:t>:  los  patrones  capturan  soluciones,  no  sólo  principios  o estrategias abstractas. </a:t>
            </a:r>
          </a:p>
          <a:p>
            <a:r>
              <a:rPr lang="es-ES" sz="2400" b="1" dirty="0">
                <a:solidFill>
                  <a:schemeClr val="tx2">
                    <a:lumMod val="75000"/>
                  </a:schemeClr>
                </a:solidFill>
              </a:rPr>
              <a:t>Ser un concepto probado</a:t>
            </a:r>
            <a:r>
              <a:rPr lang="es-ES" sz="2400" dirty="0"/>
              <a:t>: los patrones capturan soluciones demostradas, no teorías o especulaciones. </a:t>
            </a:r>
          </a:p>
          <a:p>
            <a:r>
              <a:rPr lang="es-ES" sz="2400" b="1" dirty="0">
                <a:solidFill>
                  <a:schemeClr val="tx2">
                    <a:lumMod val="75000"/>
                  </a:schemeClr>
                </a:solidFill>
              </a:rPr>
              <a:t>La solución no es obvia</a:t>
            </a:r>
            <a:r>
              <a:rPr lang="es-ES" sz="2400" dirty="0"/>
              <a:t>: muchas técnicas de solución de problemas tratan de hallar soluciones  por  medio  de  principios  básicos.  Los  mejores  patrones  generan  una solución a un problema de forma indirecta. </a:t>
            </a:r>
          </a:p>
        </p:txBody>
      </p:sp>
    </p:spTree>
    <p:extLst>
      <p:ext uri="{BB962C8B-B14F-4D97-AF65-F5344CB8AC3E}">
        <p14:creationId xmlns:p14="http://schemas.microsoft.com/office/powerpoint/2010/main" val="1563920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DFFA0EFE-A65E-4AFB-B0C7-74E2894B385C}"/>
              </a:ext>
            </a:extLst>
          </p:cNvPr>
          <p:cNvPicPr>
            <a:picLocks noChangeAspect="1"/>
          </p:cNvPicPr>
          <p:nvPr/>
        </p:nvPicPr>
        <p:blipFill>
          <a:blip r:embed="rId2"/>
          <a:stretch>
            <a:fillRect/>
          </a:stretch>
        </p:blipFill>
        <p:spPr>
          <a:xfrm>
            <a:off x="2051720" y="260648"/>
            <a:ext cx="4320480" cy="2918784"/>
          </a:xfrm>
          <a:prstGeom prst="rect">
            <a:avLst/>
          </a:prstGeom>
        </p:spPr>
      </p:pic>
      <p:pic>
        <p:nvPicPr>
          <p:cNvPr id="6" name="Imagen 5">
            <a:extLst>
              <a:ext uri="{FF2B5EF4-FFF2-40B4-BE49-F238E27FC236}">
                <a16:creationId xmlns:a16="http://schemas.microsoft.com/office/drawing/2014/main" id="{123E10B6-F7BD-4706-B11B-C738693906B8}"/>
              </a:ext>
            </a:extLst>
          </p:cNvPr>
          <p:cNvPicPr>
            <a:picLocks noChangeAspect="1"/>
          </p:cNvPicPr>
          <p:nvPr/>
        </p:nvPicPr>
        <p:blipFill>
          <a:blip r:embed="rId3"/>
          <a:stretch>
            <a:fillRect/>
          </a:stretch>
        </p:blipFill>
        <p:spPr>
          <a:xfrm>
            <a:off x="2187600" y="3356992"/>
            <a:ext cx="4248472" cy="2694994"/>
          </a:xfrm>
          <a:prstGeom prst="rect">
            <a:avLst/>
          </a:prstGeom>
        </p:spPr>
      </p:pic>
      <p:sp>
        <p:nvSpPr>
          <p:cNvPr id="7" name="Flecha: curvada hacia la izquierda 6">
            <a:extLst>
              <a:ext uri="{FF2B5EF4-FFF2-40B4-BE49-F238E27FC236}">
                <a16:creationId xmlns:a16="http://schemas.microsoft.com/office/drawing/2014/main" id="{5EAEA1DC-DF0D-4C76-B6A8-332DDB79012D}"/>
              </a:ext>
            </a:extLst>
          </p:cNvPr>
          <p:cNvSpPr/>
          <p:nvPr/>
        </p:nvSpPr>
        <p:spPr>
          <a:xfrm>
            <a:off x="6660232" y="2420888"/>
            <a:ext cx="1584176" cy="2016224"/>
          </a:xfrm>
          <a:prstGeom prst="curvedLeftArrow">
            <a:avLst/>
          </a:prstGeo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s-PE">
              <a:solidFill>
                <a:schemeClr val="tx1"/>
              </a:solidFill>
            </a:endParaRPr>
          </a:p>
        </p:txBody>
      </p:sp>
      <p:sp>
        <p:nvSpPr>
          <p:cNvPr id="2" name="CuadroTexto 1">
            <a:extLst>
              <a:ext uri="{FF2B5EF4-FFF2-40B4-BE49-F238E27FC236}">
                <a16:creationId xmlns:a16="http://schemas.microsoft.com/office/drawing/2014/main" id="{1A3F455A-F0DB-4A3F-886A-4C8E3E907836}"/>
              </a:ext>
            </a:extLst>
          </p:cNvPr>
          <p:cNvSpPr txBox="1"/>
          <p:nvPr/>
        </p:nvSpPr>
        <p:spPr>
          <a:xfrm>
            <a:off x="539552" y="260648"/>
            <a:ext cx="2664296" cy="523220"/>
          </a:xfrm>
          <a:prstGeom prst="rect">
            <a:avLst/>
          </a:prstGeom>
          <a:noFill/>
        </p:spPr>
        <p:txBody>
          <a:bodyPr wrap="square" rtlCol="0">
            <a:spAutoFit/>
          </a:bodyPr>
          <a:lstStyle/>
          <a:p>
            <a:r>
              <a:rPr lang="es-PE" sz="2800" dirty="0" err="1">
                <a:solidFill>
                  <a:srgbClr val="FF0000"/>
                </a:solidFill>
              </a:rPr>
              <a:t>Facade</a:t>
            </a:r>
            <a:r>
              <a:rPr lang="es-PE" sz="2800" dirty="0">
                <a:solidFill>
                  <a:srgbClr val="FF0000"/>
                </a:solidFill>
              </a:rPr>
              <a:t> </a:t>
            </a:r>
            <a:r>
              <a:rPr lang="es-PE" sz="2800" dirty="0" err="1">
                <a:solidFill>
                  <a:srgbClr val="FF0000"/>
                </a:solidFill>
              </a:rPr>
              <a:t>Pattern</a:t>
            </a:r>
            <a:endParaRPr lang="es-PE" sz="2800" dirty="0">
              <a:solidFill>
                <a:srgbClr val="FF0000"/>
              </a:solidFill>
            </a:endParaRPr>
          </a:p>
        </p:txBody>
      </p:sp>
    </p:spTree>
    <p:extLst>
      <p:ext uri="{BB962C8B-B14F-4D97-AF65-F5344CB8AC3E}">
        <p14:creationId xmlns:p14="http://schemas.microsoft.com/office/powerpoint/2010/main" val="4758968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487B1A-3D79-4919-9AF2-946619E6B567}"/>
              </a:ext>
            </a:extLst>
          </p:cNvPr>
          <p:cNvSpPr>
            <a:spLocks noGrp="1"/>
          </p:cNvSpPr>
          <p:nvPr>
            <p:ph type="title"/>
          </p:nvPr>
        </p:nvSpPr>
        <p:spPr/>
        <p:txBody>
          <a:bodyPr/>
          <a:lstStyle/>
          <a:p>
            <a:r>
              <a:rPr lang="es-PE" dirty="0" err="1"/>
              <a:t>Facade</a:t>
            </a:r>
            <a:r>
              <a:rPr lang="es-PE" dirty="0"/>
              <a:t> (P. Estructural)</a:t>
            </a:r>
          </a:p>
        </p:txBody>
      </p:sp>
      <p:sp>
        <p:nvSpPr>
          <p:cNvPr id="3" name="Marcador de contenido 2">
            <a:extLst>
              <a:ext uri="{FF2B5EF4-FFF2-40B4-BE49-F238E27FC236}">
                <a16:creationId xmlns:a16="http://schemas.microsoft.com/office/drawing/2014/main" id="{E6BB4BBD-9A6E-4642-AA47-69EFDCBD6469}"/>
              </a:ext>
            </a:extLst>
          </p:cNvPr>
          <p:cNvSpPr>
            <a:spLocks noGrp="1"/>
          </p:cNvSpPr>
          <p:nvPr>
            <p:ph idx="1"/>
          </p:nvPr>
        </p:nvSpPr>
        <p:spPr>
          <a:xfrm>
            <a:off x="4572000" y="332656"/>
            <a:ext cx="4404785" cy="6007184"/>
          </a:xfrm>
        </p:spPr>
        <p:txBody>
          <a:bodyPr>
            <a:normAutofit fontScale="77500" lnSpcReduction="20000"/>
          </a:bodyPr>
          <a:lstStyle/>
          <a:p>
            <a:r>
              <a:rPr lang="es-PE" sz="2200" dirty="0"/>
              <a:t>El patrón de Fachada se ocupa de un subsistema de clases. Un subsistema es un conjunto de clases que trabajan en conjunto entre sí con el propósito de proporcionar un conjunto de funcionalidades (métodos)  relacionados a un negocio.</a:t>
            </a:r>
          </a:p>
          <a:p>
            <a:r>
              <a:rPr lang="es-PE" sz="2200" dirty="0"/>
              <a:t>Por ejemplo, una clase de cuenta, una clase de dirección y una clase de tarjeta de crédito que trabajan juntas, como parte de un subsistema, proporcionan funcionalidades a un cliente en línea.</a:t>
            </a:r>
          </a:p>
          <a:p>
            <a:r>
              <a:rPr lang="es-PE" sz="2200" dirty="0"/>
              <a:t>Este tipo de interacción directa de los clientes con las clases del subsistema conduce a un alto grado de acoplamiento. Siempre que una clase de subsistema sufre un cambio, como un cambio en su interfaz, todas sus clases de cliente dependientes pueden verse afectadas.</a:t>
            </a:r>
          </a:p>
        </p:txBody>
      </p:sp>
    </p:spTree>
    <p:extLst>
      <p:ext uri="{BB962C8B-B14F-4D97-AF65-F5344CB8AC3E}">
        <p14:creationId xmlns:p14="http://schemas.microsoft.com/office/powerpoint/2010/main" val="4280872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6485C3-CBEA-4AC6-8715-8F74283FC94F}"/>
              </a:ext>
            </a:extLst>
          </p:cNvPr>
          <p:cNvSpPr>
            <a:spLocks noGrp="1"/>
          </p:cNvSpPr>
          <p:nvPr>
            <p:ph type="title"/>
          </p:nvPr>
        </p:nvSpPr>
        <p:spPr/>
        <p:txBody>
          <a:bodyPr/>
          <a:lstStyle/>
          <a:p>
            <a:r>
              <a:rPr lang="es-PE" dirty="0" err="1"/>
              <a:t>Facade</a:t>
            </a:r>
            <a:r>
              <a:rPr lang="es-PE" dirty="0"/>
              <a:t> (P. Estructural)</a:t>
            </a:r>
          </a:p>
        </p:txBody>
      </p:sp>
      <p:sp>
        <p:nvSpPr>
          <p:cNvPr id="3" name="Marcador de contenido 2">
            <a:extLst>
              <a:ext uri="{FF2B5EF4-FFF2-40B4-BE49-F238E27FC236}">
                <a16:creationId xmlns:a16="http://schemas.microsoft.com/office/drawing/2014/main" id="{0AF80EAA-F446-4A92-AD1C-8A2F7A5DF03B}"/>
              </a:ext>
            </a:extLst>
          </p:cNvPr>
          <p:cNvSpPr>
            <a:spLocks noGrp="1"/>
          </p:cNvSpPr>
          <p:nvPr>
            <p:ph sz="half" idx="1"/>
          </p:nvPr>
        </p:nvSpPr>
        <p:spPr>
          <a:xfrm>
            <a:off x="4860032" y="1052736"/>
            <a:ext cx="3713584" cy="4464496"/>
          </a:xfrm>
        </p:spPr>
        <p:txBody>
          <a:bodyPr>
            <a:normAutofit fontScale="92500" lnSpcReduction="10000"/>
          </a:bodyPr>
          <a:lstStyle/>
          <a:p>
            <a:r>
              <a:rPr lang="es-PE" sz="2400" dirty="0"/>
              <a:t>Un objetivo de diseño común es minimizar la comunicación y las dependencias entre subsistemas.</a:t>
            </a:r>
          </a:p>
          <a:p>
            <a:r>
              <a:rPr lang="es-PE" sz="2400" dirty="0"/>
              <a:t>Que proporcione una interfaz única y simplificada a las instalaciones más generales de un subsistema.</a:t>
            </a:r>
          </a:p>
        </p:txBody>
      </p:sp>
    </p:spTree>
    <p:extLst>
      <p:ext uri="{BB962C8B-B14F-4D97-AF65-F5344CB8AC3E}">
        <p14:creationId xmlns:p14="http://schemas.microsoft.com/office/powerpoint/2010/main" val="2027710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FAC9E66-7352-4CF8-B73B-71BCEAB0D859}"/>
              </a:ext>
            </a:extLst>
          </p:cNvPr>
          <p:cNvSpPr>
            <a:spLocks noGrp="1"/>
          </p:cNvSpPr>
          <p:nvPr>
            <p:ph type="title"/>
          </p:nvPr>
        </p:nvSpPr>
        <p:spPr/>
        <p:txBody>
          <a:bodyPr/>
          <a:lstStyle/>
          <a:p>
            <a:r>
              <a:rPr lang="es-PE" dirty="0" err="1"/>
              <a:t>Decorator</a:t>
            </a:r>
            <a:r>
              <a:rPr lang="es-PE" dirty="0"/>
              <a:t> (</a:t>
            </a:r>
            <a:r>
              <a:rPr lang="es-PE" dirty="0" err="1"/>
              <a:t>P.Estructural</a:t>
            </a:r>
            <a:r>
              <a:rPr lang="es-PE" dirty="0"/>
              <a:t>)</a:t>
            </a:r>
          </a:p>
        </p:txBody>
      </p:sp>
      <p:sp>
        <p:nvSpPr>
          <p:cNvPr id="3" name="Marcador de contenido 2">
            <a:extLst>
              <a:ext uri="{FF2B5EF4-FFF2-40B4-BE49-F238E27FC236}">
                <a16:creationId xmlns:a16="http://schemas.microsoft.com/office/drawing/2014/main" id="{8BA6502E-EB2D-4163-94D0-B77630F57C79}"/>
              </a:ext>
            </a:extLst>
          </p:cNvPr>
          <p:cNvSpPr>
            <a:spLocks noGrp="1"/>
          </p:cNvSpPr>
          <p:nvPr>
            <p:ph sz="half" idx="1"/>
          </p:nvPr>
        </p:nvSpPr>
        <p:spPr>
          <a:xfrm>
            <a:off x="4716016" y="776660"/>
            <a:ext cx="4104456" cy="5616624"/>
          </a:xfrm>
        </p:spPr>
        <p:txBody>
          <a:bodyPr>
            <a:normAutofit/>
          </a:bodyPr>
          <a:lstStyle/>
          <a:p>
            <a:r>
              <a:rPr lang="es-PE" sz="2400" dirty="0"/>
              <a:t>El patrón de decorador se utiliza para ampliar la funcionalidad de un objeto de forma dinámica sin tener que cambiar el origen de la clase original o utilizar la herencia. Esto se logra creando una envoltura de objetos denominada Decorador alrededor del objeto real.</a:t>
            </a:r>
          </a:p>
        </p:txBody>
      </p:sp>
    </p:spTree>
    <p:extLst>
      <p:ext uri="{BB962C8B-B14F-4D97-AF65-F5344CB8AC3E}">
        <p14:creationId xmlns:p14="http://schemas.microsoft.com/office/powerpoint/2010/main" val="3261214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C9ADDD11-1D1E-41D0-A88A-CB7D4CDBB3EE}"/>
              </a:ext>
            </a:extLst>
          </p:cNvPr>
          <p:cNvPicPr>
            <a:picLocks noChangeAspect="1"/>
          </p:cNvPicPr>
          <p:nvPr/>
        </p:nvPicPr>
        <p:blipFill>
          <a:blip r:embed="rId2"/>
          <a:stretch>
            <a:fillRect/>
          </a:stretch>
        </p:blipFill>
        <p:spPr>
          <a:xfrm>
            <a:off x="366958" y="764704"/>
            <a:ext cx="8410084" cy="4824536"/>
          </a:xfrm>
          <a:prstGeom prst="rect">
            <a:avLst/>
          </a:prstGeom>
        </p:spPr>
      </p:pic>
    </p:spTree>
    <p:extLst>
      <p:ext uri="{BB962C8B-B14F-4D97-AF65-F5344CB8AC3E}">
        <p14:creationId xmlns:p14="http://schemas.microsoft.com/office/powerpoint/2010/main" val="558516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7B5BA763-A1E4-4BA8-AB55-2529C5C565A5}"/>
              </a:ext>
            </a:extLst>
          </p:cNvPr>
          <p:cNvPicPr>
            <a:picLocks noChangeAspect="1"/>
          </p:cNvPicPr>
          <p:nvPr/>
        </p:nvPicPr>
        <p:blipFill>
          <a:blip r:embed="rId2"/>
          <a:stretch>
            <a:fillRect/>
          </a:stretch>
        </p:blipFill>
        <p:spPr>
          <a:xfrm>
            <a:off x="539552" y="415159"/>
            <a:ext cx="8343437" cy="5894161"/>
          </a:xfrm>
          <a:prstGeom prst="rect">
            <a:avLst/>
          </a:prstGeom>
        </p:spPr>
      </p:pic>
    </p:spTree>
    <p:extLst>
      <p:ext uri="{BB962C8B-B14F-4D97-AF65-F5344CB8AC3E}">
        <p14:creationId xmlns:p14="http://schemas.microsoft.com/office/powerpoint/2010/main" val="2940005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314" name="Rectangle 2"/>
          <p:cNvSpPr>
            <a:spLocks noGrp="1" noChangeArrowheads="1"/>
          </p:cNvSpPr>
          <p:nvPr>
            <p:ph type="title"/>
          </p:nvPr>
        </p:nvSpPr>
        <p:spPr/>
        <p:txBody>
          <a:bodyPr/>
          <a:lstStyle/>
          <a:p>
            <a:r>
              <a:rPr lang="es-PE" altLang="es-ES" dirty="0" err="1"/>
              <a:t>Singleton</a:t>
            </a:r>
            <a:r>
              <a:rPr lang="es-PE" altLang="es-ES" dirty="0"/>
              <a:t> (P. Creación)</a:t>
            </a:r>
          </a:p>
        </p:txBody>
      </p:sp>
      <p:sp>
        <p:nvSpPr>
          <p:cNvPr id="269315" name="Rectangle 3"/>
          <p:cNvSpPr>
            <a:spLocks noGrp="1" noChangeArrowheads="1"/>
          </p:cNvSpPr>
          <p:nvPr>
            <p:ph idx="1"/>
          </p:nvPr>
        </p:nvSpPr>
        <p:spPr>
          <a:xfrm>
            <a:off x="4415687" y="803186"/>
            <a:ext cx="4091410" cy="5578142"/>
          </a:xfrm>
        </p:spPr>
        <p:txBody>
          <a:bodyPr>
            <a:normAutofit fontScale="85000" lnSpcReduction="20000"/>
          </a:bodyPr>
          <a:lstStyle/>
          <a:p>
            <a:r>
              <a:rPr lang="es-PE" altLang="es-ES" sz="2600" dirty="0"/>
              <a:t>El objetivo es tener una sola instancia de una clase en todo el sistema de tal manera que todas las clases puedan acceder a la misma instancia.</a:t>
            </a:r>
          </a:p>
          <a:p>
            <a:r>
              <a:rPr lang="es-PE" altLang="es-ES" sz="2600" dirty="0"/>
              <a:t>1 Sola instancia para la VM</a:t>
            </a:r>
          </a:p>
          <a:p>
            <a:r>
              <a:rPr lang="es-PE" altLang="es-ES" sz="2600" dirty="0"/>
              <a:t>No se podrá instanciar directamente.</a:t>
            </a:r>
          </a:p>
          <a:p>
            <a:pPr>
              <a:buFont typeface="Wingdings" panose="05000000000000000000" pitchFamily="2" charset="2"/>
              <a:buNone/>
            </a:pPr>
            <a:r>
              <a:rPr lang="es-PE" altLang="es-ES" sz="2600" dirty="0">
                <a:solidFill>
                  <a:srgbClr val="FF0000"/>
                </a:solidFill>
              </a:rPr>
              <a:t>Recomendaciones</a:t>
            </a:r>
            <a:r>
              <a:rPr lang="es-PE" altLang="es-ES" sz="2600" dirty="0">
                <a:solidFill>
                  <a:schemeClr val="tx2"/>
                </a:solidFill>
              </a:rPr>
              <a:t>:</a:t>
            </a:r>
          </a:p>
          <a:p>
            <a:r>
              <a:rPr lang="es-PE" altLang="es-ES" sz="2600" dirty="0"/>
              <a:t>Tener cuidado con la concurrencia de usuarios que acceden a su métodos o propiedades.</a:t>
            </a:r>
          </a:p>
          <a:p>
            <a:endParaRPr lang="es-PE" altLang="es-ES" sz="2600" dirty="0"/>
          </a:p>
        </p:txBody>
      </p:sp>
    </p:spTree>
    <p:extLst>
      <p:ext uri="{BB962C8B-B14F-4D97-AF65-F5344CB8AC3E}">
        <p14:creationId xmlns:p14="http://schemas.microsoft.com/office/powerpoint/2010/main" val="3586554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p:txBody>
          <a:bodyPr/>
          <a:lstStyle/>
          <a:p>
            <a:r>
              <a:rPr lang="es-PE" altLang="es-ES" dirty="0"/>
              <a:t>Factory (P. Creación)</a:t>
            </a:r>
          </a:p>
        </p:txBody>
      </p:sp>
      <p:sp>
        <p:nvSpPr>
          <p:cNvPr id="267267" name="Rectangle 3"/>
          <p:cNvSpPr>
            <a:spLocks noGrp="1" noChangeArrowheads="1"/>
          </p:cNvSpPr>
          <p:nvPr>
            <p:ph idx="1"/>
          </p:nvPr>
        </p:nvSpPr>
        <p:spPr>
          <a:xfrm>
            <a:off x="4788023" y="803186"/>
            <a:ext cx="3719073" cy="5248622"/>
          </a:xfrm>
        </p:spPr>
        <p:txBody>
          <a:bodyPr>
            <a:normAutofit fontScale="77500" lnSpcReduction="20000"/>
          </a:bodyPr>
          <a:lstStyle/>
          <a:p>
            <a:pPr algn="just">
              <a:lnSpc>
                <a:spcPct val="90000"/>
              </a:lnSpc>
            </a:pPr>
            <a:r>
              <a:rPr lang="es-ES" altLang="es-ES" sz="2800" dirty="0">
                <a:latin typeface="Arial Unicode MS" panose="020B0604020202020204" pitchFamily="34" charset="-128"/>
              </a:rPr>
              <a:t>Se usa bastante debido a su ahorro de recursos y utilidad en aplicaciones.</a:t>
            </a:r>
          </a:p>
          <a:p>
            <a:pPr algn="just">
              <a:lnSpc>
                <a:spcPct val="90000"/>
              </a:lnSpc>
            </a:pPr>
            <a:r>
              <a:rPr lang="es-ES" altLang="es-ES" sz="2800" dirty="0">
                <a:latin typeface="Arial Unicode MS" panose="020B0604020202020204" pitchFamily="34" charset="-128"/>
              </a:rPr>
              <a:t>Su objetivo es devolver una instancia de múltiples tipos de objetos, normalmente  estos provienen de una misma clase padre, mientras que se diferencian entre ellos por algún aspecto de comportamiento.</a:t>
            </a:r>
          </a:p>
          <a:p>
            <a:pPr algn="just">
              <a:lnSpc>
                <a:spcPct val="90000"/>
              </a:lnSpc>
            </a:pPr>
            <a:r>
              <a:rPr lang="es-ES" altLang="es-ES" sz="2800" dirty="0">
                <a:latin typeface="Arial Unicode MS" panose="020B0604020202020204" pitchFamily="34" charset="-128"/>
              </a:rPr>
              <a:t>La idea es no estar usando new directamente a cada momento.</a:t>
            </a:r>
          </a:p>
          <a:p>
            <a:pPr algn="just">
              <a:lnSpc>
                <a:spcPct val="90000"/>
              </a:lnSpc>
            </a:pPr>
            <a:r>
              <a:rPr lang="es-ES" altLang="es-ES" sz="2800" dirty="0">
                <a:latin typeface="Arial Unicode MS" panose="020B0604020202020204" pitchFamily="34" charset="-128"/>
              </a:rPr>
              <a:t>Como se usa interfaces/herencia, esto reduce el acoplamiento.</a:t>
            </a:r>
          </a:p>
          <a:p>
            <a:pPr>
              <a:lnSpc>
                <a:spcPct val="90000"/>
              </a:lnSpc>
            </a:pPr>
            <a:endParaRPr lang="es-PE" altLang="es-ES" dirty="0"/>
          </a:p>
        </p:txBody>
      </p:sp>
    </p:spTree>
    <p:extLst>
      <p:ext uri="{BB962C8B-B14F-4D97-AF65-F5344CB8AC3E}">
        <p14:creationId xmlns:p14="http://schemas.microsoft.com/office/powerpoint/2010/main" val="2217462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PE" dirty="0"/>
              <a:t>Agenda</a:t>
            </a:r>
          </a:p>
        </p:txBody>
      </p:sp>
      <p:sp>
        <p:nvSpPr>
          <p:cNvPr id="3" name="2 Marcador de contenido"/>
          <p:cNvSpPr>
            <a:spLocks noGrp="1"/>
          </p:cNvSpPr>
          <p:nvPr>
            <p:ph idx="1"/>
          </p:nvPr>
        </p:nvSpPr>
        <p:spPr/>
        <p:txBody>
          <a:bodyPr/>
          <a:lstStyle/>
          <a:p>
            <a:r>
              <a:rPr lang="es-PE" dirty="0"/>
              <a:t>Origen</a:t>
            </a:r>
          </a:p>
          <a:p>
            <a:r>
              <a:rPr lang="es-PE" dirty="0"/>
              <a:t>Definición</a:t>
            </a:r>
          </a:p>
          <a:p>
            <a:r>
              <a:rPr lang="es-PE" dirty="0"/>
              <a:t>Tipos de Patrones</a:t>
            </a:r>
          </a:p>
          <a:p>
            <a:r>
              <a:rPr lang="es-PE" dirty="0"/>
              <a:t>Patrones esenciales</a:t>
            </a:r>
          </a:p>
          <a:p>
            <a:r>
              <a:rPr lang="es-PE" dirty="0"/>
              <a:t>Conclusiones</a:t>
            </a:r>
          </a:p>
        </p:txBody>
      </p:sp>
    </p:spTree>
    <p:extLst>
      <p:ext uri="{BB962C8B-B14F-4D97-AF65-F5344CB8AC3E}">
        <p14:creationId xmlns:p14="http://schemas.microsoft.com/office/powerpoint/2010/main" val="3724123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238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404664"/>
            <a:ext cx="4032448" cy="211044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Picture 3">
            <a:extLst>
              <a:ext uri="{FF2B5EF4-FFF2-40B4-BE49-F238E27FC236}">
                <a16:creationId xmlns:a16="http://schemas.microsoft.com/office/drawing/2014/main" id="{4D44E3E7-9897-493D-B081-79ABFD8C823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9752" y="3068960"/>
            <a:ext cx="4896544" cy="353686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Flecha: curvada hacia la derecha 2">
            <a:extLst>
              <a:ext uri="{FF2B5EF4-FFF2-40B4-BE49-F238E27FC236}">
                <a16:creationId xmlns:a16="http://schemas.microsoft.com/office/drawing/2014/main" id="{2B789B74-F834-4D50-9629-9D491E9E4635}"/>
              </a:ext>
            </a:extLst>
          </p:cNvPr>
          <p:cNvSpPr/>
          <p:nvPr/>
        </p:nvSpPr>
        <p:spPr>
          <a:xfrm>
            <a:off x="683568" y="2168860"/>
            <a:ext cx="1224136" cy="252028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PE">
              <a:solidFill>
                <a:schemeClr val="tx1"/>
              </a:solidFill>
            </a:endParaRPr>
          </a:p>
        </p:txBody>
      </p:sp>
    </p:spTree>
    <p:extLst>
      <p:ext uri="{BB962C8B-B14F-4D97-AF65-F5344CB8AC3E}">
        <p14:creationId xmlns:p14="http://schemas.microsoft.com/office/powerpoint/2010/main" val="19303154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912B0AF-C25D-4C4E-A167-7F5AE48AA652}"/>
              </a:ext>
            </a:extLst>
          </p:cNvPr>
          <p:cNvSpPr>
            <a:spLocks noGrp="1"/>
          </p:cNvSpPr>
          <p:nvPr>
            <p:ph type="title"/>
          </p:nvPr>
        </p:nvSpPr>
        <p:spPr/>
        <p:txBody>
          <a:bodyPr/>
          <a:lstStyle/>
          <a:p>
            <a:r>
              <a:rPr lang="es-PE" dirty="0" err="1"/>
              <a:t>Observer</a:t>
            </a:r>
            <a:r>
              <a:rPr lang="es-PE" dirty="0"/>
              <a:t> (P. Comportamiento)</a:t>
            </a:r>
          </a:p>
        </p:txBody>
      </p:sp>
      <p:sp>
        <p:nvSpPr>
          <p:cNvPr id="3" name="Marcador de contenido 2">
            <a:extLst>
              <a:ext uri="{FF2B5EF4-FFF2-40B4-BE49-F238E27FC236}">
                <a16:creationId xmlns:a16="http://schemas.microsoft.com/office/drawing/2014/main" id="{43C48C2E-32B1-439D-9510-897BC6FF02DA}"/>
              </a:ext>
            </a:extLst>
          </p:cNvPr>
          <p:cNvSpPr>
            <a:spLocks noGrp="1"/>
          </p:cNvSpPr>
          <p:nvPr>
            <p:ph idx="1"/>
          </p:nvPr>
        </p:nvSpPr>
        <p:spPr>
          <a:xfrm>
            <a:off x="4572000" y="836712"/>
            <a:ext cx="4409792" cy="2448272"/>
          </a:xfrm>
        </p:spPr>
        <p:txBody>
          <a:bodyPr>
            <a:normAutofit fontScale="92500" lnSpcReduction="20000"/>
          </a:bodyPr>
          <a:lstStyle/>
          <a:p>
            <a:r>
              <a:rPr lang="es-PE" sz="2400" b="1" dirty="0"/>
              <a:t>Intención</a:t>
            </a:r>
            <a:r>
              <a:rPr lang="es-PE" sz="2400" dirty="0"/>
              <a:t>: Defina una dependencia de uno a muchos entre objetos para que cuando un objeto cambie de estado, todos sus dependientes sean notificados y actualizados automáticamente.</a:t>
            </a:r>
          </a:p>
        </p:txBody>
      </p:sp>
      <p:pic>
        <p:nvPicPr>
          <p:cNvPr id="4" name="Imagen 3">
            <a:extLst>
              <a:ext uri="{FF2B5EF4-FFF2-40B4-BE49-F238E27FC236}">
                <a16:creationId xmlns:a16="http://schemas.microsoft.com/office/drawing/2014/main" id="{9920D1FB-28A0-45AB-A9A2-80CE214962C9}"/>
              </a:ext>
            </a:extLst>
          </p:cNvPr>
          <p:cNvPicPr>
            <a:picLocks noChangeAspect="1"/>
          </p:cNvPicPr>
          <p:nvPr/>
        </p:nvPicPr>
        <p:blipFill>
          <a:blip r:embed="rId2"/>
          <a:stretch>
            <a:fillRect/>
          </a:stretch>
        </p:blipFill>
        <p:spPr>
          <a:xfrm>
            <a:off x="4860031" y="3573016"/>
            <a:ext cx="4121761" cy="2232248"/>
          </a:xfrm>
          <a:prstGeom prst="rect">
            <a:avLst/>
          </a:prstGeom>
        </p:spPr>
      </p:pic>
    </p:spTree>
    <p:extLst>
      <p:ext uri="{BB962C8B-B14F-4D97-AF65-F5344CB8AC3E}">
        <p14:creationId xmlns:p14="http://schemas.microsoft.com/office/powerpoint/2010/main" val="22575439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64EBDF-ECBA-4634-95CC-304E1F67E260}"/>
              </a:ext>
            </a:extLst>
          </p:cNvPr>
          <p:cNvSpPr>
            <a:spLocks noGrp="1"/>
          </p:cNvSpPr>
          <p:nvPr>
            <p:ph type="title"/>
          </p:nvPr>
        </p:nvSpPr>
        <p:spPr/>
        <p:txBody>
          <a:bodyPr>
            <a:normAutofit/>
          </a:bodyPr>
          <a:lstStyle/>
          <a:p>
            <a:r>
              <a:rPr lang="es-PE" sz="4400" dirty="0" err="1"/>
              <a:t>Observer</a:t>
            </a:r>
            <a:br>
              <a:rPr lang="es-PE" dirty="0"/>
            </a:br>
            <a:r>
              <a:rPr lang="es-PE" sz="2400" dirty="0"/>
              <a:t> (P. Comportamiento)</a:t>
            </a:r>
            <a:endParaRPr lang="es-PE" dirty="0"/>
          </a:p>
        </p:txBody>
      </p:sp>
      <p:sp>
        <p:nvSpPr>
          <p:cNvPr id="5" name="Marcador de contenido 4">
            <a:extLst>
              <a:ext uri="{FF2B5EF4-FFF2-40B4-BE49-F238E27FC236}">
                <a16:creationId xmlns:a16="http://schemas.microsoft.com/office/drawing/2014/main" id="{C2516C7E-797F-4E89-8FC2-BA9875C75CAF}"/>
              </a:ext>
            </a:extLst>
          </p:cNvPr>
          <p:cNvSpPr>
            <a:spLocks noGrp="1"/>
          </p:cNvSpPr>
          <p:nvPr>
            <p:ph idx="1"/>
          </p:nvPr>
        </p:nvSpPr>
        <p:spPr>
          <a:xfrm>
            <a:off x="4644008" y="594068"/>
            <a:ext cx="4176464" cy="5976664"/>
          </a:xfrm>
        </p:spPr>
        <p:txBody>
          <a:bodyPr>
            <a:normAutofit fontScale="77500" lnSpcReduction="20000"/>
          </a:bodyPr>
          <a:lstStyle/>
          <a:p>
            <a:r>
              <a:rPr lang="es-PE" sz="2400" dirty="0"/>
              <a:t>El patrón </a:t>
            </a:r>
            <a:r>
              <a:rPr lang="es-PE" sz="2400" dirty="0" err="1"/>
              <a:t>Observer</a:t>
            </a:r>
            <a:r>
              <a:rPr lang="es-PE" sz="2400" dirty="0"/>
              <a:t> es útil para diseñar un modelo de comunicación coherente entre un conjunto de objetos </a:t>
            </a:r>
            <a:r>
              <a:rPr lang="es-PE" sz="2400" dirty="0">
                <a:solidFill>
                  <a:srgbClr val="0066FF"/>
                </a:solidFill>
              </a:rPr>
              <a:t>dependientes</a:t>
            </a:r>
            <a:r>
              <a:rPr lang="es-PE" sz="2400" dirty="0"/>
              <a:t> y un </a:t>
            </a:r>
            <a:r>
              <a:rPr lang="es-PE" sz="2400" dirty="0">
                <a:solidFill>
                  <a:srgbClr val="FF0000"/>
                </a:solidFill>
              </a:rPr>
              <a:t>objeto</a:t>
            </a:r>
            <a:r>
              <a:rPr lang="es-PE" sz="2400" dirty="0"/>
              <a:t> </a:t>
            </a:r>
            <a:r>
              <a:rPr lang="es-PE" sz="2400" dirty="0">
                <a:solidFill>
                  <a:srgbClr val="FF0000"/>
                </a:solidFill>
              </a:rPr>
              <a:t>del que dependen</a:t>
            </a:r>
            <a:r>
              <a:rPr lang="es-PE" sz="2400" dirty="0"/>
              <a:t>. </a:t>
            </a:r>
          </a:p>
          <a:p>
            <a:r>
              <a:rPr lang="es-PE" sz="2400" dirty="0"/>
              <a:t>Esto permite que los objetos dependientes tengan su estado sincronizado con el objeto del que dependen.</a:t>
            </a:r>
          </a:p>
          <a:p>
            <a:r>
              <a:rPr lang="es-PE" sz="2400" dirty="0"/>
              <a:t>El conjunto de objetos </a:t>
            </a:r>
            <a:r>
              <a:rPr lang="es-PE" sz="2400" dirty="0">
                <a:solidFill>
                  <a:srgbClr val="0066FF"/>
                </a:solidFill>
              </a:rPr>
              <a:t>dependientes se denomina </a:t>
            </a:r>
            <a:r>
              <a:rPr lang="es-PE" sz="2400" dirty="0">
                <a:solidFill>
                  <a:srgbClr val="0066FF"/>
                </a:solidFill>
                <a:highlight>
                  <a:srgbClr val="FFFF00"/>
                </a:highlight>
              </a:rPr>
              <a:t>observadores</a:t>
            </a:r>
            <a:r>
              <a:rPr lang="es-PE" sz="2400" dirty="0"/>
              <a:t> y el </a:t>
            </a:r>
            <a:r>
              <a:rPr lang="es-PE" sz="2400" dirty="0">
                <a:solidFill>
                  <a:srgbClr val="FF3300"/>
                </a:solidFill>
              </a:rPr>
              <a:t>objeto del que dependen se denomina </a:t>
            </a:r>
            <a:r>
              <a:rPr lang="es-PE" sz="2400" dirty="0">
                <a:solidFill>
                  <a:srgbClr val="FF3300"/>
                </a:solidFill>
                <a:highlight>
                  <a:srgbClr val="FFFF00"/>
                </a:highlight>
              </a:rPr>
              <a:t>sujeto</a:t>
            </a:r>
            <a:r>
              <a:rPr lang="es-PE" sz="2400" dirty="0">
                <a:solidFill>
                  <a:srgbClr val="FF3300"/>
                </a:solidFill>
              </a:rPr>
              <a:t>.</a:t>
            </a:r>
          </a:p>
          <a:p>
            <a:r>
              <a:rPr lang="es-PE" sz="2400" dirty="0"/>
              <a:t>Para lograr esto, el patrón </a:t>
            </a:r>
            <a:r>
              <a:rPr lang="es-PE" sz="2400" dirty="0" err="1"/>
              <a:t>Observer</a:t>
            </a:r>
            <a:r>
              <a:rPr lang="es-PE" sz="2400" dirty="0"/>
              <a:t> sugiere un modelo de editor-suscriptor que conduce a un límite claro entre el conjunto de objetos. </a:t>
            </a:r>
            <a:r>
              <a:rPr lang="es-PE" sz="2400" dirty="0" err="1">
                <a:solidFill>
                  <a:srgbClr val="0066FF"/>
                </a:solidFill>
                <a:highlight>
                  <a:srgbClr val="FFFF00"/>
                </a:highlight>
              </a:rPr>
              <a:t>Observer</a:t>
            </a:r>
            <a:r>
              <a:rPr lang="es-PE" sz="2400" dirty="0"/>
              <a:t> y el objeto </a:t>
            </a:r>
            <a:r>
              <a:rPr lang="es-PE" sz="2400" dirty="0" err="1">
                <a:solidFill>
                  <a:srgbClr val="FF3300"/>
                </a:solidFill>
                <a:highlight>
                  <a:srgbClr val="FFFF00"/>
                </a:highlight>
              </a:rPr>
              <a:t>Subject</a:t>
            </a:r>
            <a:r>
              <a:rPr lang="es-PE" sz="2400" dirty="0"/>
              <a:t>.</a:t>
            </a:r>
          </a:p>
        </p:txBody>
      </p:sp>
    </p:spTree>
    <p:extLst>
      <p:ext uri="{BB962C8B-B14F-4D97-AF65-F5344CB8AC3E}">
        <p14:creationId xmlns:p14="http://schemas.microsoft.com/office/powerpoint/2010/main" val="26134834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A3ECAEA3-05CE-43E7-A244-B81B97FFC446}"/>
              </a:ext>
            </a:extLst>
          </p:cNvPr>
          <p:cNvPicPr>
            <a:picLocks noChangeAspect="1"/>
          </p:cNvPicPr>
          <p:nvPr/>
        </p:nvPicPr>
        <p:blipFill rotWithShape="1">
          <a:blip r:embed="rId2"/>
          <a:srcRect t="4845"/>
          <a:stretch/>
        </p:blipFill>
        <p:spPr>
          <a:xfrm>
            <a:off x="482600" y="1901675"/>
            <a:ext cx="8337872" cy="3114057"/>
          </a:xfrm>
          <a:prstGeom prst="rect">
            <a:avLst/>
          </a:prstGeom>
        </p:spPr>
      </p:pic>
    </p:spTree>
    <p:extLst>
      <p:ext uri="{BB962C8B-B14F-4D97-AF65-F5344CB8AC3E}">
        <p14:creationId xmlns:p14="http://schemas.microsoft.com/office/powerpoint/2010/main" val="26887217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048657-BC85-4712-990C-CD2DCB42805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1236" r="13549" b="-1"/>
          <a:stretch/>
        </p:blipFill>
        <p:spPr>
          <a:xfrm>
            <a:off x="-2285" y="10"/>
            <a:ext cx="9143999" cy="6857990"/>
          </a:xfrm>
          <a:prstGeom prst="rect">
            <a:avLst/>
          </a:prstGeom>
        </p:spPr>
      </p:pic>
      <p:sp>
        <p:nvSpPr>
          <p:cNvPr id="2" name="Título 1">
            <a:extLst>
              <a:ext uri="{FF2B5EF4-FFF2-40B4-BE49-F238E27FC236}">
                <a16:creationId xmlns:a16="http://schemas.microsoft.com/office/drawing/2014/main" id="{410D6F86-D4F9-4E41-9D8A-07459C1E7855}"/>
              </a:ext>
            </a:extLst>
          </p:cNvPr>
          <p:cNvSpPr>
            <a:spLocks noGrp="1"/>
          </p:cNvSpPr>
          <p:nvPr>
            <p:ph type="title"/>
          </p:nvPr>
        </p:nvSpPr>
        <p:spPr>
          <a:xfrm>
            <a:off x="822960" y="764704"/>
            <a:ext cx="7543800" cy="1728192"/>
          </a:xfr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vert="horz" lIns="91440" tIns="45720" rIns="91440" bIns="45720" rtlCol="0" anchor="b">
            <a:normAutofit/>
          </a:bodyPr>
          <a:lstStyle/>
          <a:p>
            <a:pPr algn="ctr">
              <a:lnSpc>
                <a:spcPct val="90000"/>
              </a:lnSpc>
            </a:pPr>
            <a:r>
              <a:rPr lang="en-US" sz="4500" dirty="0">
                <a:solidFill>
                  <a:srgbClr val="00B0F0"/>
                </a:solidFill>
              </a:rPr>
              <a:t>Model View Controller (MVC)</a:t>
            </a:r>
          </a:p>
        </p:txBody>
      </p:sp>
    </p:spTree>
    <p:extLst>
      <p:ext uri="{BB962C8B-B14F-4D97-AF65-F5344CB8AC3E}">
        <p14:creationId xmlns:p14="http://schemas.microsoft.com/office/powerpoint/2010/main" val="3657885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DF5868EB-EE3B-46CF-8508-2224A84A1151}"/>
              </a:ext>
            </a:extLst>
          </p:cNvPr>
          <p:cNvSpPr/>
          <p:nvPr/>
        </p:nvSpPr>
        <p:spPr>
          <a:xfrm>
            <a:off x="2483768" y="1772816"/>
            <a:ext cx="4320480" cy="2736304"/>
          </a:xfrm>
          <a:prstGeom prst="rect">
            <a:avLst/>
          </a:prstGeom>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PE"/>
          </a:p>
        </p:txBody>
      </p:sp>
      <p:sp>
        <p:nvSpPr>
          <p:cNvPr id="2" name="Título 1">
            <a:extLst>
              <a:ext uri="{FF2B5EF4-FFF2-40B4-BE49-F238E27FC236}">
                <a16:creationId xmlns:a16="http://schemas.microsoft.com/office/drawing/2014/main" id="{A7C45296-56AE-4D0C-8C64-6226DC8A6B26}"/>
              </a:ext>
            </a:extLst>
          </p:cNvPr>
          <p:cNvSpPr>
            <a:spLocks noGrp="1"/>
          </p:cNvSpPr>
          <p:nvPr>
            <p:ph type="title" idx="4294967295"/>
          </p:nvPr>
        </p:nvSpPr>
        <p:spPr>
          <a:xfrm>
            <a:off x="398392" y="2564904"/>
            <a:ext cx="1830388" cy="648717"/>
          </a:xfrm>
        </p:spPr>
        <p:txBody>
          <a:bodyPr>
            <a:noAutofit/>
          </a:bodyPr>
          <a:lstStyle/>
          <a:p>
            <a:r>
              <a:rPr lang="es-PE" sz="4000" dirty="0">
                <a:solidFill>
                  <a:srgbClr val="FF0000"/>
                </a:solidFill>
                <a:latin typeface="+mn-lt"/>
                <a:cs typeface="Aharoni" panose="02010803020104030203" pitchFamily="2" charset="-79"/>
              </a:rPr>
              <a:t>MVC</a:t>
            </a:r>
          </a:p>
        </p:txBody>
      </p:sp>
      <p:pic>
        <p:nvPicPr>
          <p:cNvPr id="4" name="Picture 8" descr="Modelo vista controlador en PHP">
            <a:extLst>
              <a:ext uri="{FF2B5EF4-FFF2-40B4-BE49-F238E27FC236}">
                <a16:creationId xmlns:a16="http://schemas.microsoft.com/office/drawing/2014/main" id="{2A186979-12BC-48A6-8C41-1062CA661F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0938" y="472436"/>
            <a:ext cx="3502124" cy="5747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2440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8BB899-C3C2-48EF-9C35-39ADB0F61E6E}"/>
              </a:ext>
            </a:extLst>
          </p:cNvPr>
          <p:cNvSpPr>
            <a:spLocks noGrp="1"/>
          </p:cNvSpPr>
          <p:nvPr>
            <p:ph type="title"/>
          </p:nvPr>
        </p:nvSpPr>
        <p:spPr/>
        <p:txBody>
          <a:bodyPr/>
          <a:lstStyle/>
          <a:p>
            <a:r>
              <a:rPr lang="es-PE" dirty="0"/>
              <a:t>MVC</a:t>
            </a:r>
          </a:p>
        </p:txBody>
      </p:sp>
      <p:sp>
        <p:nvSpPr>
          <p:cNvPr id="3" name="Marcador de contenido 2">
            <a:extLst>
              <a:ext uri="{FF2B5EF4-FFF2-40B4-BE49-F238E27FC236}">
                <a16:creationId xmlns:a16="http://schemas.microsoft.com/office/drawing/2014/main" id="{3493043C-7227-4DA2-B7A4-F36CB65D5431}"/>
              </a:ext>
            </a:extLst>
          </p:cNvPr>
          <p:cNvSpPr>
            <a:spLocks noGrp="1"/>
          </p:cNvSpPr>
          <p:nvPr>
            <p:ph idx="1"/>
          </p:nvPr>
        </p:nvSpPr>
        <p:spPr>
          <a:xfrm>
            <a:off x="4499992" y="161256"/>
            <a:ext cx="4536504" cy="6364088"/>
          </a:xfrm>
        </p:spPr>
        <p:txBody>
          <a:bodyPr>
            <a:normAutofit fontScale="70000" lnSpcReduction="20000"/>
          </a:bodyPr>
          <a:lstStyle/>
          <a:p>
            <a:pPr algn="l"/>
            <a:r>
              <a:rPr lang="es-PE" sz="2200" b="1">
                <a:solidFill>
                  <a:srgbClr val="FF0000"/>
                </a:solidFill>
              </a:rPr>
              <a:t>Modelo</a:t>
            </a:r>
            <a:r>
              <a:rPr lang="es-PE" sz="2200"/>
              <a:t>: L</a:t>
            </a:r>
            <a:r>
              <a:rPr lang="es-PE" sz="2200" b="0">
                <a:solidFill>
                  <a:srgbClr val="000000"/>
                </a:solidFill>
                <a:effectLst/>
              </a:rPr>
              <a:t>os objetos de modelo encapsulan los datos específicos de una aplicación y definen la lógica y el cálculo que manipulan y procesan esos datos.</a:t>
            </a:r>
            <a:r>
              <a:rPr lang="es-PE" sz="2200" b="0" i="0">
                <a:solidFill>
                  <a:srgbClr val="000000"/>
                </a:solidFill>
                <a:effectLst/>
              </a:rPr>
              <a:t> El modelo puede tener relaciones a uno y a muchos con otros objetos de modelo.</a:t>
            </a:r>
          </a:p>
          <a:p>
            <a:pPr algn="l"/>
            <a:r>
              <a:rPr lang="es-PE" sz="2200" b="1" i="0">
                <a:solidFill>
                  <a:srgbClr val="FF0000"/>
                </a:solidFill>
                <a:effectLst/>
              </a:rPr>
              <a:t>Vista</a:t>
            </a:r>
            <a:r>
              <a:rPr lang="es-PE" sz="2200" b="0" i="0">
                <a:solidFill>
                  <a:srgbClr val="000000"/>
                </a:solidFill>
                <a:effectLst/>
              </a:rPr>
              <a:t>: Un objeto de vista sabe cómo dibujarse a sí mismo y puede responder a las acciones del usuario. Un propósito principal de los objetos de visualización es mostrar datos de los objetos del modelo de la aplicación y permitir la edición de esos datos, generalmente se desacoplan de los objetos del modelo.</a:t>
            </a:r>
          </a:p>
          <a:p>
            <a:pPr algn="l"/>
            <a:r>
              <a:rPr lang="es-PE" sz="2200" b="1" i="0">
                <a:solidFill>
                  <a:srgbClr val="FF0000"/>
                </a:solidFill>
                <a:effectLst/>
              </a:rPr>
              <a:t>Controlador</a:t>
            </a:r>
            <a:r>
              <a:rPr lang="es-PE" sz="2200" b="0" i="0">
                <a:solidFill>
                  <a:srgbClr val="000000"/>
                </a:solidFill>
                <a:effectLst/>
              </a:rPr>
              <a:t>: Un objeto controlador actúa como intermediario entre uno o más de los objetos de vista de una aplicación y uno o más de sus objetos modelo. Los objetos controladores son, por tanto, un conducto a través del cual los objetos de vista aprenden sobre los cambios en los objetos del modelo y viceversa. Los objetos del controlador también pueden realizar tareas de configuración y coordinación para una aplicación y administrar los ciclos de vida de otros objetos.</a:t>
            </a:r>
            <a:endParaRPr lang="es-PE" sz="2200" b="0" dirty="0">
              <a:solidFill>
                <a:srgbClr val="000000"/>
              </a:solidFill>
              <a:effectLst/>
            </a:endParaRPr>
          </a:p>
        </p:txBody>
      </p:sp>
    </p:spTree>
    <p:extLst>
      <p:ext uri="{BB962C8B-B14F-4D97-AF65-F5344CB8AC3E}">
        <p14:creationId xmlns:p14="http://schemas.microsoft.com/office/powerpoint/2010/main" val="17222226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4DB7353-7D7A-431B-A5B6-A3845E6F2B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59376"/>
            <a:ext cx="9386886" cy="6923798"/>
            <a:chOff x="-329674" y="-51881"/>
            <a:chExt cx="12515851" cy="6923798"/>
          </a:xfrm>
        </p:grpSpPr>
        <p:sp>
          <p:nvSpPr>
            <p:cNvPr id="11" name="Freeform 5">
              <a:extLst>
                <a:ext uri="{FF2B5EF4-FFF2-40B4-BE49-F238E27FC236}">
                  <a16:creationId xmlns:a16="http://schemas.microsoft.com/office/drawing/2014/main" id="{9E8D15D6-6183-4BE1-A315-C7EC9C1A5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82A253FA-4E60-4B4D-94B0-93ECFCF309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E1B39AD1-11BD-457B-822C-A873607F41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CC286005-78D5-4BE4-AA8B-75CDC07E78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09E4A22D-7E83-4F24-97FE-931A93CAC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4351E96B-8DD4-4D5E-A9F0-C47F5F3378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BFF78610-2475-4756-9EC8-5DA7D890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C7ACAE44-681D-4CBC-B2AB-E5131DF5A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CA22E4A0-73AA-4722-9C16-F3AF9A33E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BB36E626-EBEB-41C0-B224-8DB049DB4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D603DEC5-BED4-4DB6-A253-F61CC3674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86AE9DE6-CA9A-479B-A0FB-0E1BAC7A65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16CB8DC8-E75F-4574-A290-AAB7031BE8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1CA657E1-3A52-4C23-AA47-EBB2D5C41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ED4F701B-2A93-464F-A673-54EED5C4C4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9977C34F-F6C9-4749-B201-7B928802D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3A913E6B-DBE9-4291-A34C-36069ECB8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7D415C04-AB5C-4B76-9E49-EEBAEE64D0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151FDC11-E872-4EAE-A597-822F9FE17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1" name="Group 30">
            <a:extLst>
              <a:ext uri="{FF2B5EF4-FFF2-40B4-BE49-F238E27FC236}">
                <a16:creationId xmlns:a16="http://schemas.microsoft.com/office/drawing/2014/main" id="{1B24766B-81CA-44C7-BF11-77A12BA4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51969" y="1186483"/>
            <a:ext cx="6636259" cy="4477933"/>
            <a:chOff x="1669293" y="1186483"/>
            <a:chExt cx="8848345" cy="4477933"/>
          </a:xfrm>
        </p:grpSpPr>
        <p:sp>
          <p:nvSpPr>
            <p:cNvPr id="32" name="Rectangle 31">
              <a:extLst>
                <a:ext uri="{FF2B5EF4-FFF2-40B4-BE49-F238E27FC236}">
                  <a16:creationId xmlns:a16="http://schemas.microsoft.com/office/drawing/2014/main" id="{1A2F9962-DEB8-461C-8B4C-C0ED0D8A7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Isosceles Triangle 32">
              <a:extLst>
                <a:ext uri="{FF2B5EF4-FFF2-40B4-BE49-F238E27FC236}">
                  <a16:creationId xmlns:a16="http://schemas.microsoft.com/office/drawing/2014/main" id="{C0672E08-EB09-4B8E-8522-24BBC2CFF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3447AB64-F3EC-4A1F-BFD4-F0F9DB3DA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36" name="Rectangle 35">
            <a:extLst>
              <a:ext uri="{FF2B5EF4-FFF2-40B4-BE49-F238E27FC236}">
                <a16:creationId xmlns:a16="http://schemas.microsoft.com/office/drawing/2014/main" id="{10CE3618-1D7A-4256-B2AF-9DB692996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D91A9185-A7D5-460B-98BC-0BF2EBD3EE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47255" y="-59376"/>
            <a:ext cx="9386886" cy="6923798"/>
            <a:chOff x="-329674" y="-51881"/>
            <a:chExt cx="12515851" cy="6923798"/>
          </a:xfrm>
        </p:grpSpPr>
        <p:sp>
          <p:nvSpPr>
            <p:cNvPr id="39" name="Freeform 5">
              <a:extLst>
                <a:ext uri="{FF2B5EF4-FFF2-40B4-BE49-F238E27FC236}">
                  <a16:creationId xmlns:a16="http://schemas.microsoft.com/office/drawing/2014/main" id="{8AFC1764-6516-4F77-BF30-B8ADB3C9F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accent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6">
              <a:extLst>
                <a:ext uri="{FF2B5EF4-FFF2-40B4-BE49-F238E27FC236}">
                  <a16:creationId xmlns:a16="http://schemas.microsoft.com/office/drawing/2014/main" id="{FCAFF9F9-F806-47EC-BCAC-9921E719FF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accent1">
                  <a:alpha val="18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dirty="0"/>
            </a:p>
          </p:txBody>
        </p:sp>
        <p:sp>
          <p:nvSpPr>
            <p:cNvPr id="41" name="Freeform 7">
              <a:extLst>
                <a:ext uri="{FF2B5EF4-FFF2-40B4-BE49-F238E27FC236}">
                  <a16:creationId xmlns:a16="http://schemas.microsoft.com/office/drawing/2014/main" id="{09D92491-36BD-4861-BA54-DD88E6089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accent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8">
              <a:extLst>
                <a:ext uri="{FF2B5EF4-FFF2-40B4-BE49-F238E27FC236}">
                  <a16:creationId xmlns:a16="http://schemas.microsoft.com/office/drawing/2014/main" id="{23740E15-AB86-4E5C-A137-07E0DDC035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accent1">
                  <a:alpha val="11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9">
              <a:extLst>
                <a:ext uri="{FF2B5EF4-FFF2-40B4-BE49-F238E27FC236}">
                  <a16:creationId xmlns:a16="http://schemas.microsoft.com/office/drawing/2014/main" id="{BE097852-1F54-4EF0-A1BE-561272FCD6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accent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10">
              <a:extLst>
                <a:ext uri="{FF2B5EF4-FFF2-40B4-BE49-F238E27FC236}">
                  <a16:creationId xmlns:a16="http://schemas.microsoft.com/office/drawing/2014/main" id="{5C2DF1F9-21CC-430E-84C8-356C73C6FD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1">
              <a:extLst>
                <a:ext uri="{FF2B5EF4-FFF2-40B4-BE49-F238E27FC236}">
                  <a16:creationId xmlns:a16="http://schemas.microsoft.com/office/drawing/2014/main" id="{7F11B45B-3EDE-4B6A-903B-0AE6E9DD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accent1">
                  <a:alpha val="7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2">
              <a:extLst>
                <a:ext uri="{FF2B5EF4-FFF2-40B4-BE49-F238E27FC236}">
                  <a16:creationId xmlns:a16="http://schemas.microsoft.com/office/drawing/2014/main" id="{F77FDDC5-477E-420D-B98F-42ABA24772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accent1">
                  <a:alpha val="8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3">
              <a:extLst>
                <a:ext uri="{FF2B5EF4-FFF2-40B4-BE49-F238E27FC236}">
                  <a16:creationId xmlns:a16="http://schemas.microsoft.com/office/drawing/2014/main" id="{A92C0474-B573-45C5-84C5-194CE1715F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4">
              <a:extLst>
                <a:ext uri="{FF2B5EF4-FFF2-40B4-BE49-F238E27FC236}">
                  <a16:creationId xmlns:a16="http://schemas.microsoft.com/office/drawing/2014/main" id="{2FBC62F8-64D0-4025-99AE-A04E291D9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accent1">
                  <a:alpha val="6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9" name="Freeform 15">
              <a:extLst>
                <a:ext uri="{FF2B5EF4-FFF2-40B4-BE49-F238E27FC236}">
                  <a16:creationId xmlns:a16="http://schemas.microsoft.com/office/drawing/2014/main" id="{7632F945-80B5-4575-A538-29495BF8F2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0" name="Freeform 16">
              <a:extLst>
                <a:ext uri="{FF2B5EF4-FFF2-40B4-BE49-F238E27FC236}">
                  <a16:creationId xmlns:a16="http://schemas.microsoft.com/office/drawing/2014/main" id="{5562CC17-43D4-4E57-AE08-83952EE59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accent1">
                  <a:alpha val="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1" name="Freeform 17">
              <a:extLst>
                <a:ext uri="{FF2B5EF4-FFF2-40B4-BE49-F238E27FC236}">
                  <a16:creationId xmlns:a16="http://schemas.microsoft.com/office/drawing/2014/main" id="{E1D78CFE-04CA-4101-AFCF-196940B2D1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8">
              <a:extLst>
                <a:ext uri="{FF2B5EF4-FFF2-40B4-BE49-F238E27FC236}">
                  <a16:creationId xmlns:a16="http://schemas.microsoft.com/office/drawing/2014/main" id="{41F2A149-A64E-4690-B049-18C156A8E2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9">
              <a:extLst>
                <a:ext uri="{FF2B5EF4-FFF2-40B4-BE49-F238E27FC236}">
                  <a16:creationId xmlns:a16="http://schemas.microsoft.com/office/drawing/2014/main" id="{D9313C72-D62D-4416-A6AE-7EB7D6B54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accent1">
                  <a:alpha val="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0">
              <a:extLst>
                <a:ext uri="{FF2B5EF4-FFF2-40B4-BE49-F238E27FC236}">
                  <a16:creationId xmlns:a16="http://schemas.microsoft.com/office/drawing/2014/main" id="{77B03BEA-76E5-4ECB-B9BB-D89D27509E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1">
              <a:extLst>
                <a:ext uri="{FF2B5EF4-FFF2-40B4-BE49-F238E27FC236}">
                  <a16:creationId xmlns:a16="http://schemas.microsoft.com/office/drawing/2014/main" id="{6AF6BECE-416D-4C3A-AD6F-68B08F3CA7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accent1">
                  <a:alpha val="4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2">
              <a:extLst>
                <a:ext uri="{FF2B5EF4-FFF2-40B4-BE49-F238E27FC236}">
                  <a16:creationId xmlns:a16="http://schemas.microsoft.com/office/drawing/2014/main" id="{B9197E2A-A098-480D-A2A6-3F3B889EDA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accent1">
                  <a:alpha val="4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7" name="Freeform 23">
              <a:extLst>
                <a:ext uri="{FF2B5EF4-FFF2-40B4-BE49-F238E27FC236}">
                  <a16:creationId xmlns:a16="http://schemas.microsoft.com/office/drawing/2014/main" id="{5A493EDB-6C9E-483F-86A6-0F473E590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accent1">
                  <a:alpha val="3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59" name="Isosceles Triangle 58">
            <a:extLst>
              <a:ext uri="{FF2B5EF4-FFF2-40B4-BE49-F238E27FC236}">
                <a16:creationId xmlns:a16="http://schemas.microsoft.com/office/drawing/2014/main" id="{3F39476B-1A6D-47CB-AC7A-FB87EF003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117689" y="3276595"/>
            <a:ext cx="225581" cy="259288"/>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pic>
        <p:nvPicPr>
          <p:cNvPr id="6" name="Picture 2" descr="Image for post">
            <a:extLst>
              <a:ext uri="{FF2B5EF4-FFF2-40B4-BE49-F238E27FC236}">
                <a16:creationId xmlns:a16="http://schemas.microsoft.com/office/drawing/2014/main" id="{DB25F9A3-D49D-4761-A4E5-80F598E5CB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6208" y="1244808"/>
            <a:ext cx="4089497" cy="36829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88388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0AC5C3-4C14-4277-A58B-456A1EDBFF0F}"/>
              </a:ext>
            </a:extLst>
          </p:cNvPr>
          <p:cNvSpPr>
            <a:spLocks noGrp="1"/>
          </p:cNvSpPr>
          <p:nvPr>
            <p:ph type="title"/>
          </p:nvPr>
        </p:nvSpPr>
        <p:spPr/>
        <p:txBody>
          <a:bodyPr/>
          <a:lstStyle/>
          <a:p>
            <a:r>
              <a:rPr lang="es-PE" dirty="0"/>
              <a:t>MVC</a:t>
            </a:r>
          </a:p>
        </p:txBody>
      </p:sp>
      <p:sp>
        <p:nvSpPr>
          <p:cNvPr id="3" name="Marcador de contenido 2">
            <a:extLst>
              <a:ext uri="{FF2B5EF4-FFF2-40B4-BE49-F238E27FC236}">
                <a16:creationId xmlns:a16="http://schemas.microsoft.com/office/drawing/2014/main" id="{4683E7B0-3DF4-4458-A3E5-FC2AB653F124}"/>
              </a:ext>
            </a:extLst>
          </p:cNvPr>
          <p:cNvSpPr>
            <a:spLocks noGrp="1"/>
          </p:cNvSpPr>
          <p:nvPr>
            <p:ph idx="1"/>
          </p:nvPr>
        </p:nvSpPr>
        <p:spPr>
          <a:xfrm>
            <a:off x="4415686" y="803186"/>
            <a:ext cx="4548801" cy="5248622"/>
          </a:xfrm>
        </p:spPr>
        <p:txBody>
          <a:bodyPr>
            <a:normAutofit/>
          </a:bodyPr>
          <a:lstStyle/>
          <a:p>
            <a:r>
              <a:rPr lang="es-PE" sz="1800" b="0" i="0" dirty="0">
                <a:solidFill>
                  <a:srgbClr val="000000"/>
                </a:solidFill>
                <a:effectLst/>
              </a:rPr>
              <a:t>Muchos objetos de estas aplicaciones tienden a ser más reutilizables y sus interfaces tienden a estar mejor definidas. Las aplicaciones que tienen un diseño MVC también son más fácilmente extensibles que otras aplicaciones. Además, muchas tecnologías y arquitecturas se basan en MVC y requieren que sus objetos personalizados desempeñen uno de los roles de MVC.</a:t>
            </a:r>
            <a:endParaRPr lang="es-PE" sz="1800" dirty="0"/>
          </a:p>
        </p:txBody>
      </p:sp>
    </p:spTree>
    <p:extLst>
      <p:ext uri="{BB962C8B-B14F-4D97-AF65-F5344CB8AC3E}">
        <p14:creationId xmlns:p14="http://schemas.microsoft.com/office/powerpoint/2010/main" val="1546745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Conclusiones</a:t>
            </a:r>
            <a:endParaRPr lang="es-ES" dirty="0"/>
          </a:p>
        </p:txBody>
      </p:sp>
      <p:sp>
        <p:nvSpPr>
          <p:cNvPr id="3" name="Marcador de contenido 2"/>
          <p:cNvSpPr>
            <a:spLocks noGrp="1"/>
          </p:cNvSpPr>
          <p:nvPr>
            <p:ph idx="1"/>
          </p:nvPr>
        </p:nvSpPr>
        <p:spPr>
          <a:xfrm>
            <a:off x="4644008" y="260648"/>
            <a:ext cx="4091410" cy="6010190"/>
          </a:xfrm>
        </p:spPr>
        <p:txBody>
          <a:bodyPr>
            <a:normAutofit fontScale="85000" lnSpcReduction="20000"/>
          </a:bodyPr>
          <a:lstStyle/>
          <a:p>
            <a:r>
              <a:rPr lang="es-ES" sz="2000" dirty="0"/>
              <a:t>Proveen  las “mejores prácticas” y “lecciones aprendidas” que deben ser suficientemente y formalmente documentadas,  compiladas,  escrutadas  y  ampliamente  difundidas  como  patrones. </a:t>
            </a:r>
          </a:p>
          <a:p>
            <a:r>
              <a:rPr lang="es-ES" sz="2000" dirty="0"/>
              <a:t>Una vez que una solución ha sido expresada en forma de patrón, está podría ser aplicada y reaplicada a otros contextos, y facilitar ampliamente la reutilización.</a:t>
            </a:r>
          </a:p>
          <a:p>
            <a:r>
              <a:rPr lang="es-ES" sz="2000" dirty="0"/>
              <a:t>Los patrones exponen conocimiento sobre la construcción de software que ha sido fruto de muchos expertos durante muchos años.  </a:t>
            </a:r>
          </a:p>
          <a:p>
            <a:r>
              <a:rPr lang="es-ES" sz="2000" dirty="0"/>
              <a:t>Todo diseñador de software debería ser capaz  de  utilizar  patrones  correctamente  cuando  construye  sistemas  software.</a:t>
            </a:r>
          </a:p>
          <a:p>
            <a:r>
              <a:rPr lang="en-US" sz="2000" dirty="0" err="1"/>
              <a:t>Hace</a:t>
            </a:r>
            <a:r>
              <a:rPr lang="en-US" sz="2000" dirty="0"/>
              <a:t> </a:t>
            </a:r>
            <a:r>
              <a:rPr lang="en-US" sz="2000" dirty="0" err="1"/>
              <a:t>más</a:t>
            </a:r>
            <a:r>
              <a:rPr lang="en-US" sz="2000" dirty="0"/>
              <a:t> </a:t>
            </a:r>
            <a:r>
              <a:rPr lang="en-US" sz="2000" dirty="0" err="1"/>
              <a:t>sencillo</a:t>
            </a:r>
            <a:r>
              <a:rPr lang="en-US" sz="2000" dirty="0"/>
              <a:t> el </a:t>
            </a:r>
            <a:r>
              <a:rPr lang="en-US" sz="2000" dirty="0" err="1"/>
              <a:t>desarrollo</a:t>
            </a:r>
            <a:r>
              <a:rPr lang="en-US" sz="2000" dirty="0"/>
              <a:t> y control de </a:t>
            </a:r>
            <a:r>
              <a:rPr lang="en-US" sz="2000" dirty="0" err="1"/>
              <a:t>las</a:t>
            </a:r>
            <a:r>
              <a:rPr lang="en-US" sz="2000" dirty="0"/>
              <a:t> </a:t>
            </a:r>
            <a:r>
              <a:rPr lang="en-US" sz="2000" dirty="0" err="1"/>
              <a:t>aplicaciones</a:t>
            </a:r>
            <a:r>
              <a:rPr lang="en-US" sz="2000" dirty="0"/>
              <a:t>.</a:t>
            </a:r>
            <a:endParaRPr lang="es-ES" sz="2000" dirty="0"/>
          </a:p>
        </p:txBody>
      </p:sp>
    </p:spTree>
    <p:extLst>
      <p:ext uri="{BB962C8B-B14F-4D97-AF65-F5344CB8AC3E}">
        <p14:creationId xmlns:p14="http://schemas.microsoft.com/office/powerpoint/2010/main" val="3923930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Christopher Alexander Levy</a:t>
            </a:r>
            <a:endParaRPr lang="es-ES" dirty="0"/>
          </a:p>
        </p:txBody>
      </p:sp>
      <p:sp>
        <p:nvSpPr>
          <p:cNvPr id="3" name="Marcador de contenido 2"/>
          <p:cNvSpPr>
            <a:spLocks noGrp="1"/>
          </p:cNvSpPr>
          <p:nvPr>
            <p:ph idx="1"/>
          </p:nvPr>
        </p:nvSpPr>
        <p:spPr/>
        <p:txBody>
          <a:bodyPr>
            <a:normAutofit fontScale="85000" lnSpcReduction="20000"/>
          </a:bodyPr>
          <a:lstStyle/>
          <a:p>
            <a:r>
              <a:rPr lang="es-ES" sz="2000" b="1" dirty="0"/>
              <a:t>Christopher Alexander</a:t>
            </a:r>
            <a:r>
              <a:rPr lang="es-ES" sz="2000" dirty="0"/>
              <a:t> acuño el término </a:t>
            </a:r>
            <a:r>
              <a:rPr lang="es-ES" sz="2000" i="1" dirty="0"/>
              <a:t>lenguaje de patrón</a:t>
            </a:r>
            <a:r>
              <a:rPr lang="es-ES" sz="2000" dirty="0"/>
              <a:t>. Lo usó para referirse a los problemas normales del diseño arquitectónico y civil. Su uso iba desde la forma de estructurar una ciudad a como debían disponerse las ventanas en una habitación. La idea se popularizó gracias a su libro </a:t>
            </a:r>
            <a:r>
              <a:rPr lang="es-ES" sz="2000" b="1" i="1" dirty="0"/>
              <a:t>A </a:t>
            </a:r>
            <a:r>
              <a:rPr lang="es-ES" sz="2000" b="1" i="1" dirty="0" err="1"/>
              <a:t>Pattern</a:t>
            </a:r>
            <a:r>
              <a:rPr lang="es-ES" sz="2000" b="1" i="1" dirty="0"/>
              <a:t> </a:t>
            </a:r>
            <a:r>
              <a:rPr lang="es-ES" sz="2000" b="1" i="1" dirty="0" err="1"/>
              <a:t>Language</a:t>
            </a:r>
            <a:r>
              <a:rPr lang="es-ES" sz="2000" b="1" dirty="0"/>
              <a:t>.</a:t>
            </a:r>
          </a:p>
          <a:p>
            <a:pPr marL="0" indent="0">
              <a:buNone/>
            </a:pPr>
            <a:endParaRPr lang="es-ES" sz="2000" dirty="0"/>
          </a:p>
          <a:p>
            <a:r>
              <a:rPr lang="es-ES" sz="2000" dirty="0"/>
              <a:t>El libro de Alexander  </a:t>
            </a:r>
            <a:r>
              <a:rPr lang="es-ES" sz="2000" b="1" i="1" dirty="0" err="1"/>
              <a:t>The</a:t>
            </a:r>
            <a:r>
              <a:rPr lang="es-ES" sz="2000" b="1" i="1" dirty="0"/>
              <a:t> </a:t>
            </a:r>
            <a:r>
              <a:rPr lang="es-ES" sz="2000" b="1" i="1" dirty="0" err="1"/>
              <a:t>Timeless</a:t>
            </a:r>
            <a:r>
              <a:rPr lang="es-ES" sz="2000" b="1" i="1" dirty="0"/>
              <a:t> </a:t>
            </a:r>
            <a:r>
              <a:rPr lang="es-ES" sz="2000" b="1" i="1" dirty="0" err="1"/>
              <a:t>Way</a:t>
            </a:r>
            <a:r>
              <a:rPr lang="es-ES" sz="2000" b="1" i="1" dirty="0"/>
              <a:t> of </a:t>
            </a:r>
            <a:r>
              <a:rPr lang="es-ES" sz="2000" b="1" i="1" dirty="0" err="1"/>
              <a:t>Building</a:t>
            </a:r>
            <a:r>
              <a:rPr lang="es-ES" sz="2000" dirty="0"/>
              <a:t>  (</a:t>
            </a:r>
            <a:r>
              <a:rPr lang="es-ES" sz="2000" b="1" dirty="0"/>
              <a:t>El modo intemporal de construir</a:t>
            </a:r>
            <a:r>
              <a:rPr lang="es-ES" sz="2000" dirty="0"/>
              <a:t> ) describe qué significa para él lenguaje de patrón y cómo se aplica al diseño de edificios y ciudades. Sin embargo, </a:t>
            </a:r>
            <a:r>
              <a:rPr lang="es-ES" sz="2000" dirty="0">
                <a:solidFill>
                  <a:srgbClr val="FF0000"/>
                </a:solidFill>
              </a:rPr>
              <a:t>este sistema es aplicable a cualquier otro campo del diseño.</a:t>
            </a:r>
          </a:p>
          <a:p>
            <a:endParaRPr lang="es-ES" dirty="0"/>
          </a:p>
        </p:txBody>
      </p:sp>
    </p:spTree>
    <p:extLst>
      <p:ext uri="{BB962C8B-B14F-4D97-AF65-F5344CB8AC3E}">
        <p14:creationId xmlns:p14="http://schemas.microsoft.com/office/powerpoint/2010/main" val="3128171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Patrón</a:t>
            </a:r>
            <a:r>
              <a:rPr lang="en-US" dirty="0"/>
              <a:t> de </a:t>
            </a:r>
            <a:r>
              <a:rPr lang="en-US" dirty="0" err="1"/>
              <a:t>Diseño</a:t>
            </a:r>
            <a:endParaRPr lang="es-ES" dirty="0"/>
          </a:p>
        </p:txBody>
      </p:sp>
      <p:sp>
        <p:nvSpPr>
          <p:cNvPr id="3" name="Marcador de contenido 2"/>
          <p:cNvSpPr>
            <a:spLocks noGrp="1"/>
          </p:cNvSpPr>
          <p:nvPr>
            <p:ph idx="1"/>
          </p:nvPr>
        </p:nvSpPr>
        <p:spPr/>
        <p:txBody>
          <a:bodyPr>
            <a:normAutofit fontScale="92500" lnSpcReduction="10000"/>
          </a:bodyPr>
          <a:lstStyle/>
          <a:p>
            <a:pPr marL="0" indent="0" algn="just">
              <a:buNone/>
            </a:pPr>
            <a:r>
              <a:rPr lang="es-ES" sz="2400" dirty="0"/>
              <a:t>“Cada patrón describe un problema que ocurre una y otra vez en nuestro entorno, para describir  después  el  núcleo  de  la  solución  a  ese  problema,  de  tal  manera  que  esa solución pueda ser usada más de un millón de veces sin hacerlo ni siquiera dos veces de la misma forma”. </a:t>
            </a:r>
          </a:p>
          <a:p>
            <a:pPr marL="0" indent="0" algn="ctr">
              <a:buNone/>
            </a:pPr>
            <a:endParaRPr lang="es-ES" sz="2800" dirty="0"/>
          </a:p>
          <a:p>
            <a:pPr marL="0" indent="0" algn="r">
              <a:buNone/>
            </a:pPr>
            <a:r>
              <a:rPr lang="en-US" sz="2400" dirty="0"/>
              <a:t>Cristopher Alexander</a:t>
            </a:r>
            <a:endParaRPr lang="es-ES" sz="2400" dirty="0"/>
          </a:p>
        </p:txBody>
      </p:sp>
    </p:spTree>
    <p:extLst>
      <p:ext uri="{BB962C8B-B14F-4D97-AF65-F5344CB8AC3E}">
        <p14:creationId xmlns:p14="http://schemas.microsoft.com/office/powerpoint/2010/main" val="1508003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Video: Patterns in Architecture </a:t>
            </a:r>
            <a:endParaRPr lang="es-ES" dirty="0"/>
          </a:p>
        </p:txBody>
      </p:sp>
      <p:pic>
        <p:nvPicPr>
          <p:cNvPr id="4" name="98LdFA-_zfA"/>
          <p:cNvPicPr>
            <a:picLocks noGrp="1" noRot="1" noChangeAspect="1"/>
          </p:cNvPicPr>
          <p:nvPr>
            <p:ph idx="1"/>
            <a:videoFile r:link="rId1"/>
          </p:nvPr>
        </p:nvPicPr>
        <p:blipFill>
          <a:blip r:embed="rId4"/>
          <a:stretch>
            <a:fillRect/>
          </a:stretch>
        </p:blipFill>
        <p:spPr>
          <a:xfrm>
            <a:off x="4355976" y="2060848"/>
            <a:ext cx="4572000" cy="2571750"/>
          </a:xfrm>
          <a:prstGeom prst="rect">
            <a:avLst/>
          </a:prstGeom>
        </p:spPr>
      </p:pic>
    </p:spTree>
    <p:extLst>
      <p:ext uri="{BB962C8B-B14F-4D97-AF65-F5344CB8AC3E}">
        <p14:creationId xmlns:p14="http://schemas.microsoft.com/office/powerpoint/2010/main" val="318986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a:t>Historia</a:t>
            </a:r>
            <a:endParaRPr lang="es-ES" dirty="0"/>
          </a:p>
        </p:txBody>
      </p:sp>
      <p:sp>
        <p:nvSpPr>
          <p:cNvPr id="3" name="Marcador de contenido 2"/>
          <p:cNvSpPr>
            <a:spLocks noGrp="1"/>
          </p:cNvSpPr>
          <p:nvPr>
            <p:ph idx="1"/>
          </p:nvPr>
        </p:nvSpPr>
        <p:spPr/>
        <p:txBody>
          <a:bodyPr>
            <a:normAutofit fontScale="92500" lnSpcReduction="10000"/>
          </a:bodyPr>
          <a:lstStyle/>
          <a:p>
            <a:r>
              <a:rPr lang="es-ES" sz="2400" dirty="0"/>
              <a:t>En 1987, </a:t>
            </a:r>
            <a:r>
              <a:rPr lang="es-ES" sz="2400" b="1" i="1" dirty="0"/>
              <a:t>Ward </a:t>
            </a:r>
            <a:r>
              <a:rPr lang="es-ES" sz="2400" b="1" i="1" dirty="0" err="1"/>
              <a:t>Cunningham</a:t>
            </a:r>
            <a:r>
              <a:rPr lang="es-ES" sz="2400" b="1" i="1" dirty="0"/>
              <a:t> y Kent Beck </a:t>
            </a:r>
            <a:r>
              <a:rPr lang="es-ES" sz="2400" dirty="0"/>
              <a:t>trabajaron con </a:t>
            </a:r>
            <a:r>
              <a:rPr lang="es-ES" sz="2400" dirty="0" err="1">
                <a:solidFill>
                  <a:schemeClr val="tx2"/>
                </a:solidFill>
              </a:rPr>
              <a:t>Smaltalk</a:t>
            </a:r>
            <a:r>
              <a:rPr lang="es-ES" sz="2400" dirty="0">
                <a:solidFill>
                  <a:schemeClr val="tx2"/>
                </a:solidFill>
              </a:rPr>
              <a:t> </a:t>
            </a:r>
            <a:r>
              <a:rPr lang="es-ES" sz="2400" dirty="0"/>
              <a:t>y diseñaron interfaces de usuario. Decidieron, para ello, utilizar alguna de las ideas de </a:t>
            </a:r>
            <a:r>
              <a:rPr lang="es-ES" sz="2400" dirty="0">
                <a:solidFill>
                  <a:schemeClr val="tx2"/>
                </a:solidFill>
              </a:rPr>
              <a:t>Alexander </a:t>
            </a:r>
            <a:r>
              <a:rPr lang="es-ES" sz="2400" dirty="0"/>
              <a:t>para desarrollar un lenguaje  pequeño  de  patrones  para  servir  de  guía  a  los  programadores  de  </a:t>
            </a:r>
            <a:r>
              <a:rPr lang="es-ES" sz="2400" b="1" dirty="0" err="1"/>
              <a:t>Smaltalk</a:t>
            </a:r>
            <a:r>
              <a:rPr lang="es-ES" sz="2400" dirty="0"/>
              <a:t>.  Así dieron lugar al libro “</a:t>
            </a:r>
            <a:r>
              <a:rPr lang="es-ES" sz="2400" b="1" i="1" dirty="0" err="1"/>
              <a:t>Using</a:t>
            </a:r>
            <a:r>
              <a:rPr lang="es-ES" sz="2400" b="1" i="1" dirty="0"/>
              <a:t> </a:t>
            </a:r>
            <a:r>
              <a:rPr lang="es-ES" sz="2400" b="1" i="1" dirty="0" err="1"/>
              <a:t>Pattern</a:t>
            </a:r>
            <a:r>
              <a:rPr lang="es-ES" sz="2400" b="1" i="1" dirty="0"/>
              <a:t> </a:t>
            </a:r>
            <a:r>
              <a:rPr lang="es-ES" sz="2400" b="1" i="1" dirty="0" err="1"/>
              <a:t>Languajes</a:t>
            </a:r>
            <a:r>
              <a:rPr lang="es-ES" sz="2400" b="1" i="1" dirty="0"/>
              <a:t> </a:t>
            </a:r>
            <a:r>
              <a:rPr lang="es-ES" sz="2400" b="1" i="1" dirty="0" err="1"/>
              <a:t>for</a:t>
            </a:r>
            <a:r>
              <a:rPr lang="es-ES" sz="2400" b="1" i="1" dirty="0"/>
              <a:t> </a:t>
            </a:r>
            <a:r>
              <a:rPr lang="es-ES" sz="2400" b="1" i="1" dirty="0" err="1"/>
              <a:t>Object-Oriented</a:t>
            </a:r>
            <a:r>
              <a:rPr lang="es-ES" sz="2400" b="1" i="1" dirty="0"/>
              <a:t> </a:t>
            </a:r>
            <a:r>
              <a:rPr lang="es-ES" sz="2400" b="1" i="1" dirty="0" err="1"/>
              <a:t>Programs</a:t>
            </a:r>
            <a:r>
              <a:rPr lang="es-ES" sz="2400" dirty="0"/>
              <a:t>”.</a:t>
            </a:r>
          </a:p>
        </p:txBody>
      </p:sp>
    </p:spTree>
    <p:extLst>
      <p:ext uri="{BB962C8B-B14F-4D97-AF65-F5344CB8AC3E}">
        <p14:creationId xmlns:p14="http://schemas.microsoft.com/office/powerpoint/2010/main" val="2083690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858" name="Rectangle 2"/>
          <p:cNvSpPr>
            <a:spLocks noGrp="1" noChangeArrowheads="1"/>
          </p:cNvSpPr>
          <p:nvPr>
            <p:ph type="title"/>
          </p:nvPr>
        </p:nvSpPr>
        <p:spPr/>
        <p:txBody>
          <a:bodyPr/>
          <a:lstStyle/>
          <a:p>
            <a:r>
              <a:rPr lang="es-PE" altLang="es-ES" dirty="0"/>
              <a:t>Definición de Patrón de Diseño</a:t>
            </a:r>
          </a:p>
        </p:txBody>
      </p:sp>
      <p:sp>
        <p:nvSpPr>
          <p:cNvPr id="249859" name="Rectangle 3"/>
          <p:cNvSpPr>
            <a:spLocks noGrp="1" noChangeArrowheads="1"/>
          </p:cNvSpPr>
          <p:nvPr>
            <p:ph idx="1"/>
          </p:nvPr>
        </p:nvSpPr>
        <p:spPr/>
        <p:txBody>
          <a:bodyPr>
            <a:normAutofit fontScale="85000" lnSpcReduction="10000"/>
          </a:bodyPr>
          <a:lstStyle/>
          <a:p>
            <a:pPr marL="0" indent="0" algn="ctr">
              <a:lnSpc>
                <a:spcPct val="90000"/>
              </a:lnSpc>
              <a:buNone/>
            </a:pPr>
            <a:r>
              <a:rPr lang="es-ES" altLang="es-ES" sz="2800" dirty="0">
                <a:solidFill>
                  <a:schemeClr val="tx2">
                    <a:lumMod val="75000"/>
                  </a:schemeClr>
                </a:solidFill>
              </a:rPr>
              <a:t>“Solución  a  un  problema  en  un determinado contexto”</a:t>
            </a:r>
          </a:p>
          <a:p>
            <a:pPr marL="0" indent="0">
              <a:lnSpc>
                <a:spcPct val="90000"/>
              </a:lnSpc>
              <a:buNone/>
            </a:pPr>
            <a:endParaRPr lang="es-PE" altLang="es-ES" sz="2400" dirty="0">
              <a:solidFill>
                <a:schemeClr val="tx2">
                  <a:lumMod val="75000"/>
                </a:schemeClr>
              </a:solidFill>
            </a:endParaRPr>
          </a:p>
          <a:p>
            <a:pPr marL="0" indent="0" algn="ctr">
              <a:lnSpc>
                <a:spcPct val="90000"/>
              </a:lnSpc>
              <a:buNone/>
            </a:pPr>
            <a:r>
              <a:rPr lang="es-PE" altLang="es-ES" sz="2800" dirty="0">
                <a:solidFill>
                  <a:schemeClr val="tx2">
                    <a:lumMod val="75000"/>
                  </a:schemeClr>
                </a:solidFill>
              </a:rPr>
              <a:t>“Solución estándar para un problema común de programación”</a:t>
            </a:r>
          </a:p>
          <a:p>
            <a:pPr marL="0" indent="0" algn="ctr">
              <a:lnSpc>
                <a:spcPct val="90000"/>
              </a:lnSpc>
              <a:buNone/>
            </a:pPr>
            <a:endParaRPr lang="es-PE" altLang="es-ES" sz="2800" dirty="0">
              <a:solidFill>
                <a:srgbClr val="FF0000"/>
              </a:solidFill>
            </a:endParaRPr>
          </a:p>
          <a:p>
            <a:pPr marL="0" indent="0" algn="ctr">
              <a:lnSpc>
                <a:spcPct val="90000"/>
              </a:lnSpc>
              <a:buNone/>
            </a:pPr>
            <a:endParaRPr lang="es-PE" altLang="es-ES" sz="2800" dirty="0">
              <a:solidFill>
                <a:srgbClr val="FF0000"/>
              </a:solidFill>
            </a:endParaRPr>
          </a:p>
          <a:p>
            <a:pPr>
              <a:lnSpc>
                <a:spcPct val="90000"/>
              </a:lnSpc>
            </a:pPr>
            <a:r>
              <a:rPr lang="es-ES" altLang="es-ES" sz="2000" dirty="0"/>
              <a:t>Un  patrón  es  la  abstracción  de  una  forma  concreta  que  puede  repetirse  en contextos específicos. </a:t>
            </a:r>
          </a:p>
          <a:p>
            <a:pPr>
              <a:lnSpc>
                <a:spcPct val="90000"/>
              </a:lnSpc>
            </a:pPr>
            <a:r>
              <a:rPr lang="es-ES" altLang="es-ES" sz="2000" dirty="0"/>
              <a:t>Un patrón es una unidad de información nombrada, instructiva e intuitiva que captura la esencia de una familia exitosa de soluciones probadas a un problema recurrente dentro de un cierto contexto. </a:t>
            </a:r>
            <a:endParaRPr lang="es-PE" altLang="es-ES" sz="2100" dirty="0"/>
          </a:p>
          <a:p>
            <a:pPr>
              <a:lnSpc>
                <a:spcPct val="90000"/>
              </a:lnSpc>
            </a:pPr>
            <a:endParaRPr lang="es-PE" altLang="es-ES" sz="2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196" name="Rectangle 4"/>
          <p:cNvSpPr>
            <a:spLocks noGrp="1" noChangeArrowheads="1"/>
          </p:cNvSpPr>
          <p:nvPr>
            <p:ph type="ctrTitle"/>
          </p:nvPr>
        </p:nvSpPr>
        <p:spPr/>
        <p:txBody>
          <a:bodyPr/>
          <a:lstStyle/>
          <a:p>
            <a:r>
              <a:rPr lang="es-PE" altLang="es-ES" dirty="0"/>
              <a:t>Patrones de Diseño en Programación</a:t>
            </a:r>
          </a:p>
        </p:txBody>
      </p:sp>
      <p:sp>
        <p:nvSpPr>
          <p:cNvPr id="264197" name="Rectangle 5"/>
          <p:cNvSpPr>
            <a:spLocks noGrp="1" noChangeArrowheads="1"/>
          </p:cNvSpPr>
          <p:nvPr>
            <p:ph type="subTitle" idx="1"/>
          </p:nvPr>
        </p:nvSpPr>
        <p:spPr/>
        <p:txBody>
          <a:bodyPr/>
          <a:lstStyle/>
          <a:p>
            <a:endParaRPr lang="es-PE" altLang="es-ES"/>
          </a:p>
        </p:txBody>
      </p:sp>
    </p:spTree>
    <p:extLst>
      <p:ext uri="{BB962C8B-B14F-4D97-AF65-F5344CB8AC3E}">
        <p14:creationId xmlns:p14="http://schemas.microsoft.com/office/powerpoint/2010/main" val="11637008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349291-7052-4E72-9875-6EFC82B078B6}"/>
              </a:ext>
            </a:extLst>
          </p:cNvPr>
          <p:cNvSpPr>
            <a:spLocks noGrp="1"/>
          </p:cNvSpPr>
          <p:nvPr>
            <p:ph type="title"/>
          </p:nvPr>
        </p:nvSpPr>
        <p:spPr/>
        <p:txBody>
          <a:bodyPr/>
          <a:lstStyle/>
          <a:p>
            <a:r>
              <a:rPr lang="es-PE" dirty="0"/>
              <a:t>Tipos de Patrones de Diseño</a:t>
            </a:r>
          </a:p>
        </p:txBody>
      </p:sp>
      <p:sp>
        <p:nvSpPr>
          <p:cNvPr id="3" name="Marcador de contenido 2">
            <a:extLst>
              <a:ext uri="{FF2B5EF4-FFF2-40B4-BE49-F238E27FC236}">
                <a16:creationId xmlns:a16="http://schemas.microsoft.com/office/drawing/2014/main" id="{2DF084D8-F88A-4B9E-BD24-AAA8E225B120}"/>
              </a:ext>
            </a:extLst>
          </p:cNvPr>
          <p:cNvSpPr>
            <a:spLocks noGrp="1"/>
          </p:cNvSpPr>
          <p:nvPr>
            <p:ph idx="1"/>
          </p:nvPr>
        </p:nvSpPr>
        <p:spPr/>
        <p:txBody>
          <a:bodyPr>
            <a:normAutofit fontScale="70000" lnSpcReduction="20000"/>
          </a:bodyPr>
          <a:lstStyle/>
          <a:p>
            <a:r>
              <a:rPr lang="es-PE" sz="2800" dirty="0">
                <a:solidFill>
                  <a:srgbClr val="FF0000"/>
                </a:solidFill>
              </a:rPr>
              <a:t>Patrones de creación: </a:t>
            </a:r>
            <a:r>
              <a:rPr lang="es-PE" sz="2800" dirty="0"/>
              <a:t>se utilizan para construir objetos de manera que puedan desacoplarse de su sistema de implementación.</a:t>
            </a:r>
          </a:p>
          <a:p>
            <a:r>
              <a:rPr lang="es-PE" sz="2800" dirty="0"/>
              <a:t> </a:t>
            </a:r>
            <a:r>
              <a:rPr lang="es-PE" sz="2800" dirty="0">
                <a:solidFill>
                  <a:srgbClr val="FF0000"/>
                </a:solidFill>
              </a:rPr>
              <a:t>Patrones estructurales: </a:t>
            </a:r>
            <a:r>
              <a:rPr lang="es-PE" sz="2800" dirty="0"/>
              <a:t>se utilizan para formar estructuras de objetos grandes entre muchos objetos dispares.</a:t>
            </a:r>
          </a:p>
          <a:p>
            <a:r>
              <a:rPr lang="es-PE" sz="2800" dirty="0"/>
              <a:t> </a:t>
            </a:r>
            <a:r>
              <a:rPr lang="es-PE" sz="2800" dirty="0">
                <a:solidFill>
                  <a:srgbClr val="FF0000"/>
                </a:solidFill>
              </a:rPr>
              <a:t>Patrones de comportamiento: </a:t>
            </a:r>
            <a:r>
              <a:rPr lang="es-PE" sz="2800" dirty="0"/>
              <a:t>se utilizan para gestionar algoritmos, relaciones y responsabilidades entre objetos.</a:t>
            </a:r>
          </a:p>
        </p:txBody>
      </p:sp>
    </p:spTree>
    <p:extLst>
      <p:ext uri="{BB962C8B-B14F-4D97-AF65-F5344CB8AC3E}">
        <p14:creationId xmlns:p14="http://schemas.microsoft.com/office/powerpoint/2010/main" val="3738613671"/>
      </p:ext>
    </p:extLst>
  </p:cSld>
  <p:clrMapOvr>
    <a:masterClrMapping/>
  </p:clrMapOvr>
</p:sld>
</file>

<file path=ppt/theme/theme1.xml><?xml version="1.0" encoding="utf-8"?>
<a:theme xmlns:a="http://schemas.openxmlformats.org/drawingml/2006/main" name="Atlas">
  <a:themeElements>
    <a:clrScheme name="Atlas">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TotalTime>
  <Words>1838</Words>
  <Application>Microsoft Office PowerPoint</Application>
  <PresentationFormat>Presentación en pantalla (4:3)</PresentationFormat>
  <Paragraphs>83</Paragraphs>
  <Slides>29</Slides>
  <Notes>1</Notes>
  <HiddenSlides>0</HiddenSlides>
  <MMClips>2</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29</vt:i4>
      </vt:variant>
    </vt:vector>
  </HeadingPairs>
  <TitlesOfParts>
    <vt:vector size="36" baseType="lpstr">
      <vt:lpstr>Arial</vt:lpstr>
      <vt:lpstr>Arial Unicode MS</vt:lpstr>
      <vt:lpstr>Calibri</vt:lpstr>
      <vt:lpstr>Calibri Light</vt:lpstr>
      <vt:lpstr>Rockwell</vt:lpstr>
      <vt:lpstr>Wingdings</vt:lpstr>
      <vt:lpstr>Atlas</vt:lpstr>
      <vt:lpstr>Patrones de Diseño</vt:lpstr>
      <vt:lpstr>Agenda</vt:lpstr>
      <vt:lpstr>Christopher Alexander Levy</vt:lpstr>
      <vt:lpstr>Patrón de Diseño</vt:lpstr>
      <vt:lpstr>Video: Patterns in Architecture </vt:lpstr>
      <vt:lpstr>Historia</vt:lpstr>
      <vt:lpstr>Definición de Patrón de Diseño</vt:lpstr>
      <vt:lpstr>Patrones de Diseño en Programación</vt:lpstr>
      <vt:lpstr>Tipos de Patrones de Diseño</vt:lpstr>
      <vt:lpstr>Presentación de PowerPoint</vt:lpstr>
      <vt:lpstr>Características</vt:lpstr>
      <vt:lpstr>Presentación de PowerPoint</vt:lpstr>
      <vt:lpstr>Facade (P. Estructural)</vt:lpstr>
      <vt:lpstr>Facade (P. Estructural)</vt:lpstr>
      <vt:lpstr>Decorator (P.Estructural)</vt:lpstr>
      <vt:lpstr>Presentación de PowerPoint</vt:lpstr>
      <vt:lpstr>Presentación de PowerPoint</vt:lpstr>
      <vt:lpstr>Singleton (P. Creación)</vt:lpstr>
      <vt:lpstr>Factory (P. Creación)</vt:lpstr>
      <vt:lpstr>Presentación de PowerPoint</vt:lpstr>
      <vt:lpstr>Observer (P. Comportamiento)</vt:lpstr>
      <vt:lpstr>Observer  (P. Comportamiento)</vt:lpstr>
      <vt:lpstr>Presentación de PowerPoint</vt:lpstr>
      <vt:lpstr>Model View Controller (MVC)</vt:lpstr>
      <vt:lpstr>MVC</vt:lpstr>
      <vt:lpstr>MVC</vt:lpstr>
      <vt:lpstr>Presentación de PowerPoint</vt:lpstr>
      <vt:lpstr>MVC</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Patrones de Diseño</dc:title>
  <dc:creator>PCISCFLO (FLORES ORIHUELA, CARLOS ALBERTO)</dc:creator>
  <cp:lastModifiedBy>PCISCFLO (FLORES ORIHUELA, CARLOS ALBERTO)</cp:lastModifiedBy>
  <cp:revision>6</cp:revision>
  <dcterms:created xsi:type="dcterms:W3CDTF">2020-09-11T16:57:45Z</dcterms:created>
  <dcterms:modified xsi:type="dcterms:W3CDTF">2020-11-21T21:14:33Z</dcterms:modified>
</cp:coreProperties>
</file>

<file path=docProps/thumbnail.jpeg>
</file>